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74" r:id="rId1"/>
  </p:sldMasterIdLst>
  <p:notesMasterIdLst>
    <p:notesMasterId r:id="rId16"/>
  </p:notesMasterIdLst>
  <p:sldIdLst>
    <p:sldId id="256" r:id="rId2"/>
    <p:sldId id="527" r:id="rId3"/>
    <p:sldId id="528" r:id="rId4"/>
    <p:sldId id="529" r:id="rId5"/>
    <p:sldId id="530" r:id="rId6"/>
    <p:sldId id="549" r:id="rId7"/>
    <p:sldId id="550" r:id="rId8"/>
    <p:sldId id="551" r:id="rId9"/>
    <p:sldId id="552" r:id="rId10"/>
    <p:sldId id="553" r:id="rId11"/>
    <p:sldId id="556" r:id="rId12"/>
    <p:sldId id="555" r:id="rId13"/>
    <p:sldId id="526" r:id="rId14"/>
    <p:sldId id="554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Estilo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Estilo claro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E8034E78-7F5D-4C2E-B375-FC64B27BC917}" styleName="Estilo oscuro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Estilo oscuro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508"/>
    <p:restoredTop sz="86383"/>
  </p:normalViewPr>
  <p:slideViewPr>
    <p:cSldViewPr snapToGrid="0" snapToObjects="1">
      <p:cViewPr varScale="1">
        <p:scale>
          <a:sx n="100" d="100"/>
          <a:sy n="100" d="100"/>
        </p:scale>
        <p:origin x="168" y="45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EF9EF5B-051B-E341-8A8E-D399AF2189C7}" type="doc">
      <dgm:prSet loTypeId="urn:microsoft.com/office/officeart/2005/8/layout/pyramid1" loCatId="" qsTypeId="urn:microsoft.com/office/officeart/2005/8/quickstyle/simple1" qsCatId="simple" csTypeId="urn:microsoft.com/office/officeart/2005/8/colors/colorful1" csCatId="colorful" phldr="1"/>
      <dgm:spPr/>
    </dgm:pt>
    <dgm:pt modelId="{3D0A8524-1DA8-DC41-AE35-D73486862533}">
      <dgm:prSet phldrT="[Texto]" custT="1"/>
      <dgm:spPr/>
      <dgm:t>
        <a:bodyPr/>
        <a:lstStyle/>
        <a:p>
          <a:r>
            <a:rPr lang="es-ES" sz="1000" b="1" dirty="0"/>
            <a:t>Nivel</a:t>
          </a:r>
        </a:p>
        <a:p>
          <a:r>
            <a:rPr lang="es-ES" sz="1000" b="1" dirty="0"/>
            <a:t> Estratégico</a:t>
          </a:r>
        </a:p>
      </dgm:t>
    </dgm:pt>
    <dgm:pt modelId="{80E7C612-3C40-1447-BA5E-F21BF3E35F05}" type="parTrans" cxnId="{71FF091B-8343-4947-8032-3BE441EB853F}">
      <dgm:prSet/>
      <dgm:spPr/>
      <dgm:t>
        <a:bodyPr/>
        <a:lstStyle/>
        <a:p>
          <a:endParaRPr lang="es-ES"/>
        </a:p>
      </dgm:t>
    </dgm:pt>
    <dgm:pt modelId="{29140710-7B93-4A4D-A82B-706F49D5BDC8}" type="sibTrans" cxnId="{71FF091B-8343-4947-8032-3BE441EB853F}">
      <dgm:prSet/>
      <dgm:spPr/>
      <dgm:t>
        <a:bodyPr/>
        <a:lstStyle/>
        <a:p>
          <a:endParaRPr lang="es-ES"/>
        </a:p>
      </dgm:t>
    </dgm:pt>
    <dgm:pt modelId="{692E5948-B195-CC40-80BB-38EB13F07DDE}">
      <dgm:prSet phldrT="[Texto]"/>
      <dgm:spPr>
        <a:solidFill>
          <a:schemeClr val="accent4">
            <a:lumMod val="75000"/>
          </a:schemeClr>
        </a:solidFill>
      </dgm:spPr>
      <dgm:t>
        <a:bodyPr/>
        <a:lstStyle/>
        <a:p>
          <a:r>
            <a:rPr lang="es-ES" dirty="0"/>
            <a:t>Nivel de Gestión y Administración</a:t>
          </a:r>
        </a:p>
      </dgm:t>
    </dgm:pt>
    <dgm:pt modelId="{97929718-17D0-B147-88A4-6D33B2B5CB1B}" type="parTrans" cxnId="{5AFE1D93-E63F-B447-B862-807F19E7CC0F}">
      <dgm:prSet/>
      <dgm:spPr/>
      <dgm:t>
        <a:bodyPr/>
        <a:lstStyle/>
        <a:p>
          <a:endParaRPr lang="es-ES"/>
        </a:p>
      </dgm:t>
    </dgm:pt>
    <dgm:pt modelId="{C116F66E-16FE-FC4A-825C-A588C34B056C}" type="sibTrans" cxnId="{5AFE1D93-E63F-B447-B862-807F19E7CC0F}">
      <dgm:prSet/>
      <dgm:spPr/>
      <dgm:t>
        <a:bodyPr/>
        <a:lstStyle/>
        <a:p>
          <a:endParaRPr lang="es-ES"/>
        </a:p>
      </dgm:t>
    </dgm:pt>
    <dgm:pt modelId="{FCE99901-72DB-5F40-8FC0-621AB4E36FC3}">
      <dgm:prSet phldrT="[Texto]"/>
      <dgm:spPr/>
      <dgm:t>
        <a:bodyPr/>
        <a:lstStyle/>
        <a:p>
          <a:r>
            <a:rPr lang="es-ES" dirty="0"/>
            <a:t>Nivel de Conocimiento</a:t>
          </a:r>
        </a:p>
      </dgm:t>
    </dgm:pt>
    <dgm:pt modelId="{15A5910B-F609-7641-A5E4-E39862B18163}" type="parTrans" cxnId="{5E17C573-342D-9B48-B2BA-B67CD7B443D0}">
      <dgm:prSet/>
      <dgm:spPr/>
      <dgm:t>
        <a:bodyPr/>
        <a:lstStyle/>
        <a:p>
          <a:endParaRPr lang="es-ES"/>
        </a:p>
      </dgm:t>
    </dgm:pt>
    <dgm:pt modelId="{750AD521-03BA-6049-BB29-FACC5FC6F888}" type="sibTrans" cxnId="{5E17C573-342D-9B48-B2BA-B67CD7B443D0}">
      <dgm:prSet/>
      <dgm:spPr/>
      <dgm:t>
        <a:bodyPr/>
        <a:lstStyle/>
        <a:p>
          <a:endParaRPr lang="es-ES"/>
        </a:p>
      </dgm:t>
    </dgm:pt>
    <dgm:pt modelId="{D91F34D5-2EE3-1E41-A732-7B30548411A6}">
      <dgm:prSet/>
      <dgm:spPr/>
      <dgm:t>
        <a:bodyPr/>
        <a:lstStyle/>
        <a:p>
          <a:r>
            <a:rPr lang="es-ES" dirty="0"/>
            <a:t>Nivel Operativo</a:t>
          </a:r>
        </a:p>
      </dgm:t>
    </dgm:pt>
    <dgm:pt modelId="{E22035F6-3864-614A-8E7F-98BBD42E21D9}" type="parTrans" cxnId="{FA4B3345-F214-1641-9BDA-FBEEE604B225}">
      <dgm:prSet/>
      <dgm:spPr/>
      <dgm:t>
        <a:bodyPr/>
        <a:lstStyle/>
        <a:p>
          <a:endParaRPr lang="es-ES"/>
        </a:p>
      </dgm:t>
    </dgm:pt>
    <dgm:pt modelId="{4BE8E1FB-9B99-0F46-BD0F-8ECEB45ABD00}" type="sibTrans" cxnId="{FA4B3345-F214-1641-9BDA-FBEEE604B225}">
      <dgm:prSet/>
      <dgm:spPr/>
      <dgm:t>
        <a:bodyPr/>
        <a:lstStyle/>
        <a:p>
          <a:endParaRPr lang="es-ES"/>
        </a:p>
      </dgm:t>
    </dgm:pt>
    <dgm:pt modelId="{6F3DD87E-10F3-4C4D-98BD-32FEA5741DB6}" type="pres">
      <dgm:prSet presAssocID="{5EF9EF5B-051B-E341-8A8E-D399AF2189C7}" presName="Name0" presStyleCnt="0">
        <dgm:presLayoutVars>
          <dgm:dir/>
          <dgm:animLvl val="lvl"/>
          <dgm:resizeHandles val="exact"/>
        </dgm:presLayoutVars>
      </dgm:prSet>
      <dgm:spPr/>
    </dgm:pt>
    <dgm:pt modelId="{33C96563-5CF8-5E4F-A46D-1F50111D7439}" type="pres">
      <dgm:prSet presAssocID="{3D0A8524-1DA8-DC41-AE35-D73486862533}" presName="Name8" presStyleCnt="0"/>
      <dgm:spPr/>
    </dgm:pt>
    <dgm:pt modelId="{0ADA5A0A-5A7B-964D-B021-5E376496E941}" type="pres">
      <dgm:prSet presAssocID="{3D0A8524-1DA8-DC41-AE35-D73486862533}" presName="level" presStyleLbl="node1" presStyleIdx="0" presStyleCnt="4" custLinFactNeighborX="-332">
        <dgm:presLayoutVars>
          <dgm:chMax val="1"/>
          <dgm:bulletEnabled val="1"/>
        </dgm:presLayoutVars>
      </dgm:prSet>
      <dgm:spPr/>
    </dgm:pt>
    <dgm:pt modelId="{501DC587-E25A-874F-B8DE-6441B97A29C7}" type="pres">
      <dgm:prSet presAssocID="{3D0A8524-1DA8-DC41-AE35-D73486862533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6EB2B087-2ECB-6649-B843-B0C5B1C780AD}" type="pres">
      <dgm:prSet presAssocID="{692E5948-B195-CC40-80BB-38EB13F07DDE}" presName="Name8" presStyleCnt="0"/>
      <dgm:spPr/>
    </dgm:pt>
    <dgm:pt modelId="{82AE6E56-67EF-EF47-9DC1-9799DBE32A4F}" type="pres">
      <dgm:prSet presAssocID="{692E5948-B195-CC40-80BB-38EB13F07DDE}" presName="level" presStyleLbl="node1" presStyleIdx="1" presStyleCnt="4">
        <dgm:presLayoutVars>
          <dgm:chMax val="1"/>
          <dgm:bulletEnabled val="1"/>
        </dgm:presLayoutVars>
      </dgm:prSet>
      <dgm:spPr/>
    </dgm:pt>
    <dgm:pt modelId="{37CC7DD8-164E-AD4C-B74C-BF6FBB420845}" type="pres">
      <dgm:prSet presAssocID="{692E5948-B195-CC40-80BB-38EB13F07DDE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BF714357-6B72-1A4D-9BB4-7A1EE2BDCEE3}" type="pres">
      <dgm:prSet presAssocID="{FCE99901-72DB-5F40-8FC0-621AB4E36FC3}" presName="Name8" presStyleCnt="0"/>
      <dgm:spPr/>
    </dgm:pt>
    <dgm:pt modelId="{B1486823-759E-5B45-9A69-B5D9EE3B6C23}" type="pres">
      <dgm:prSet presAssocID="{FCE99901-72DB-5F40-8FC0-621AB4E36FC3}" presName="level" presStyleLbl="node1" presStyleIdx="2" presStyleCnt="4">
        <dgm:presLayoutVars>
          <dgm:chMax val="1"/>
          <dgm:bulletEnabled val="1"/>
        </dgm:presLayoutVars>
      </dgm:prSet>
      <dgm:spPr/>
    </dgm:pt>
    <dgm:pt modelId="{610B1545-F7D0-CD46-BC6D-3648B9052AAA}" type="pres">
      <dgm:prSet presAssocID="{FCE99901-72DB-5F40-8FC0-621AB4E36FC3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83A9CA14-AEB6-0743-8835-08C935540C15}" type="pres">
      <dgm:prSet presAssocID="{D91F34D5-2EE3-1E41-A732-7B30548411A6}" presName="Name8" presStyleCnt="0"/>
      <dgm:spPr/>
    </dgm:pt>
    <dgm:pt modelId="{61FA09DF-0F2F-9240-B906-F7C077204A1E}" type="pres">
      <dgm:prSet presAssocID="{D91F34D5-2EE3-1E41-A732-7B30548411A6}" presName="level" presStyleLbl="node1" presStyleIdx="3" presStyleCnt="4">
        <dgm:presLayoutVars>
          <dgm:chMax val="1"/>
          <dgm:bulletEnabled val="1"/>
        </dgm:presLayoutVars>
      </dgm:prSet>
      <dgm:spPr/>
    </dgm:pt>
    <dgm:pt modelId="{247FC308-10FA-A14E-8F38-37908C926267}" type="pres">
      <dgm:prSet presAssocID="{D91F34D5-2EE3-1E41-A732-7B30548411A6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DD3FD816-2E30-CD42-A667-B6386B58155C}" type="presOf" srcId="{FCE99901-72DB-5F40-8FC0-621AB4E36FC3}" destId="{610B1545-F7D0-CD46-BC6D-3648B9052AAA}" srcOrd="1" destOrd="0" presId="urn:microsoft.com/office/officeart/2005/8/layout/pyramid1"/>
    <dgm:cxn modelId="{71FF091B-8343-4947-8032-3BE441EB853F}" srcId="{5EF9EF5B-051B-E341-8A8E-D399AF2189C7}" destId="{3D0A8524-1DA8-DC41-AE35-D73486862533}" srcOrd="0" destOrd="0" parTransId="{80E7C612-3C40-1447-BA5E-F21BF3E35F05}" sibTransId="{29140710-7B93-4A4D-A82B-706F49D5BDC8}"/>
    <dgm:cxn modelId="{AD1F1F3E-BFDE-044F-9161-CA6F1210F288}" type="presOf" srcId="{3D0A8524-1DA8-DC41-AE35-D73486862533}" destId="{0ADA5A0A-5A7B-964D-B021-5E376496E941}" srcOrd="0" destOrd="0" presId="urn:microsoft.com/office/officeart/2005/8/layout/pyramid1"/>
    <dgm:cxn modelId="{FA4B3345-F214-1641-9BDA-FBEEE604B225}" srcId="{5EF9EF5B-051B-E341-8A8E-D399AF2189C7}" destId="{D91F34D5-2EE3-1E41-A732-7B30548411A6}" srcOrd="3" destOrd="0" parTransId="{E22035F6-3864-614A-8E7F-98BBD42E21D9}" sibTransId="{4BE8E1FB-9B99-0F46-BD0F-8ECEB45ABD00}"/>
    <dgm:cxn modelId="{1F5DD868-2372-A24C-A62F-34E55AC0E278}" type="presOf" srcId="{D91F34D5-2EE3-1E41-A732-7B30548411A6}" destId="{61FA09DF-0F2F-9240-B906-F7C077204A1E}" srcOrd="0" destOrd="0" presId="urn:microsoft.com/office/officeart/2005/8/layout/pyramid1"/>
    <dgm:cxn modelId="{5E17C573-342D-9B48-B2BA-B67CD7B443D0}" srcId="{5EF9EF5B-051B-E341-8A8E-D399AF2189C7}" destId="{FCE99901-72DB-5F40-8FC0-621AB4E36FC3}" srcOrd="2" destOrd="0" parTransId="{15A5910B-F609-7641-A5E4-E39862B18163}" sibTransId="{750AD521-03BA-6049-BB29-FACC5FC6F888}"/>
    <dgm:cxn modelId="{5AFE1D93-E63F-B447-B862-807F19E7CC0F}" srcId="{5EF9EF5B-051B-E341-8A8E-D399AF2189C7}" destId="{692E5948-B195-CC40-80BB-38EB13F07DDE}" srcOrd="1" destOrd="0" parTransId="{97929718-17D0-B147-88A4-6D33B2B5CB1B}" sibTransId="{C116F66E-16FE-FC4A-825C-A588C34B056C}"/>
    <dgm:cxn modelId="{CC359FAB-71E4-2946-AC20-A10D078A1ABF}" type="presOf" srcId="{692E5948-B195-CC40-80BB-38EB13F07DDE}" destId="{37CC7DD8-164E-AD4C-B74C-BF6FBB420845}" srcOrd="1" destOrd="0" presId="urn:microsoft.com/office/officeart/2005/8/layout/pyramid1"/>
    <dgm:cxn modelId="{A53F52B5-0448-3041-A66B-9BCF20D48C92}" type="presOf" srcId="{5EF9EF5B-051B-E341-8A8E-D399AF2189C7}" destId="{6F3DD87E-10F3-4C4D-98BD-32FEA5741DB6}" srcOrd="0" destOrd="0" presId="urn:microsoft.com/office/officeart/2005/8/layout/pyramid1"/>
    <dgm:cxn modelId="{77FC30CC-D3FB-2847-A154-3D2D71DC0A19}" type="presOf" srcId="{692E5948-B195-CC40-80BB-38EB13F07DDE}" destId="{82AE6E56-67EF-EF47-9DC1-9799DBE32A4F}" srcOrd="0" destOrd="0" presId="urn:microsoft.com/office/officeart/2005/8/layout/pyramid1"/>
    <dgm:cxn modelId="{146502CE-9282-4C48-AA05-F57C633F71BC}" type="presOf" srcId="{3D0A8524-1DA8-DC41-AE35-D73486862533}" destId="{501DC587-E25A-874F-B8DE-6441B97A29C7}" srcOrd="1" destOrd="0" presId="urn:microsoft.com/office/officeart/2005/8/layout/pyramid1"/>
    <dgm:cxn modelId="{A67BAEE9-5455-F644-B38F-03469A8EC07D}" type="presOf" srcId="{D91F34D5-2EE3-1E41-A732-7B30548411A6}" destId="{247FC308-10FA-A14E-8F38-37908C926267}" srcOrd="1" destOrd="0" presId="urn:microsoft.com/office/officeart/2005/8/layout/pyramid1"/>
    <dgm:cxn modelId="{8B45EAFB-862C-0F44-A2B4-89FF023987E4}" type="presOf" srcId="{FCE99901-72DB-5F40-8FC0-621AB4E36FC3}" destId="{B1486823-759E-5B45-9A69-B5D9EE3B6C23}" srcOrd="0" destOrd="0" presId="urn:microsoft.com/office/officeart/2005/8/layout/pyramid1"/>
    <dgm:cxn modelId="{DF6B0B20-54AA-594A-AC21-5B6C76E2C37E}" type="presParOf" srcId="{6F3DD87E-10F3-4C4D-98BD-32FEA5741DB6}" destId="{33C96563-5CF8-5E4F-A46D-1F50111D7439}" srcOrd="0" destOrd="0" presId="urn:microsoft.com/office/officeart/2005/8/layout/pyramid1"/>
    <dgm:cxn modelId="{D5815104-BAC5-BC48-A945-B8912509B015}" type="presParOf" srcId="{33C96563-5CF8-5E4F-A46D-1F50111D7439}" destId="{0ADA5A0A-5A7B-964D-B021-5E376496E941}" srcOrd="0" destOrd="0" presId="urn:microsoft.com/office/officeart/2005/8/layout/pyramid1"/>
    <dgm:cxn modelId="{FE2D1B08-10D2-564F-80AB-EBEDFE580EC0}" type="presParOf" srcId="{33C96563-5CF8-5E4F-A46D-1F50111D7439}" destId="{501DC587-E25A-874F-B8DE-6441B97A29C7}" srcOrd="1" destOrd="0" presId="urn:microsoft.com/office/officeart/2005/8/layout/pyramid1"/>
    <dgm:cxn modelId="{2755DCC3-47BA-0349-9240-7B0581902120}" type="presParOf" srcId="{6F3DD87E-10F3-4C4D-98BD-32FEA5741DB6}" destId="{6EB2B087-2ECB-6649-B843-B0C5B1C780AD}" srcOrd="1" destOrd="0" presId="urn:microsoft.com/office/officeart/2005/8/layout/pyramid1"/>
    <dgm:cxn modelId="{0FBAF962-F5CD-D84C-BA1B-5667939412BA}" type="presParOf" srcId="{6EB2B087-2ECB-6649-B843-B0C5B1C780AD}" destId="{82AE6E56-67EF-EF47-9DC1-9799DBE32A4F}" srcOrd="0" destOrd="0" presId="urn:microsoft.com/office/officeart/2005/8/layout/pyramid1"/>
    <dgm:cxn modelId="{D60764D9-78A1-0F4B-98E5-2B39675AC042}" type="presParOf" srcId="{6EB2B087-2ECB-6649-B843-B0C5B1C780AD}" destId="{37CC7DD8-164E-AD4C-B74C-BF6FBB420845}" srcOrd="1" destOrd="0" presId="urn:microsoft.com/office/officeart/2005/8/layout/pyramid1"/>
    <dgm:cxn modelId="{3299378E-8505-7146-AD7C-8389D001775B}" type="presParOf" srcId="{6F3DD87E-10F3-4C4D-98BD-32FEA5741DB6}" destId="{BF714357-6B72-1A4D-9BB4-7A1EE2BDCEE3}" srcOrd="2" destOrd="0" presId="urn:microsoft.com/office/officeart/2005/8/layout/pyramid1"/>
    <dgm:cxn modelId="{E3E8BBD7-CB8A-B842-8B38-C2EAE53D451A}" type="presParOf" srcId="{BF714357-6B72-1A4D-9BB4-7A1EE2BDCEE3}" destId="{B1486823-759E-5B45-9A69-B5D9EE3B6C23}" srcOrd="0" destOrd="0" presId="urn:microsoft.com/office/officeart/2005/8/layout/pyramid1"/>
    <dgm:cxn modelId="{B1C103BD-E475-D541-A153-CBD03A45A783}" type="presParOf" srcId="{BF714357-6B72-1A4D-9BB4-7A1EE2BDCEE3}" destId="{610B1545-F7D0-CD46-BC6D-3648B9052AAA}" srcOrd="1" destOrd="0" presId="urn:microsoft.com/office/officeart/2005/8/layout/pyramid1"/>
    <dgm:cxn modelId="{D3191C1B-F79B-DE46-B9DE-5BF986686487}" type="presParOf" srcId="{6F3DD87E-10F3-4C4D-98BD-32FEA5741DB6}" destId="{83A9CA14-AEB6-0743-8835-08C935540C15}" srcOrd="3" destOrd="0" presId="urn:microsoft.com/office/officeart/2005/8/layout/pyramid1"/>
    <dgm:cxn modelId="{14C962AC-1F59-FA41-96C9-DB79DCABC107}" type="presParOf" srcId="{83A9CA14-AEB6-0743-8835-08C935540C15}" destId="{61FA09DF-0F2F-9240-B906-F7C077204A1E}" srcOrd="0" destOrd="0" presId="urn:microsoft.com/office/officeart/2005/8/layout/pyramid1"/>
    <dgm:cxn modelId="{5425B711-F668-A64B-A2F9-08E864E502DC}" type="presParOf" srcId="{83A9CA14-AEB6-0743-8835-08C935540C15}" destId="{247FC308-10FA-A14E-8F38-37908C926267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DA5A0A-5A7B-964D-B021-5E376496E941}">
      <dsp:nvSpPr>
        <dsp:cNvPr id="0" name=""/>
        <dsp:cNvSpPr/>
      </dsp:nvSpPr>
      <dsp:spPr>
        <a:xfrm>
          <a:off x="1965598" y="0"/>
          <a:ext cx="1313305" cy="1107102"/>
        </a:xfrm>
        <a:prstGeom prst="trapezoid">
          <a:avLst>
            <a:gd name="adj" fmla="val 59313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000" b="1" kern="1200" dirty="0"/>
            <a:t>Nivel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000" b="1" kern="1200" dirty="0"/>
            <a:t> Estratégico</a:t>
          </a:r>
        </a:p>
      </dsp:txBody>
      <dsp:txXfrm>
        <a:off x="1965598" y="0"/>
        <a:ext cx="1313305" cy="1107102"/>
      </dsp:txXfrm>
    </dsp:sp>
    <dsp:sp modelId="{82AE6E56-67EF-EF47-9DC1-9799DBE32A4F}">
      <dsp:nvSpPr>
        <dsp:cNvPr id="0" name=""/>
        <dsp:cNvSpPr/>
      </dsp:nvSpPr>
      <dsp:spPr>
        <a:xfrm>
          <a:off x="1313305" y="1107102"/>
          <a:ext cx="2626611" cy="1107102"/>
        </a:xfrm>
        <a:prstGeom prst="trapezoid">
          <a:avLst>
            <a:gd name="adj" fmla="val 59313"/>
          </a:avLst>
        </a:prstGeom>
        <a:solidFill>
          <a:schemeClr val="accent4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900" kern="1200" dirty="0"/>
            <a:t>Nivel de Gestión y Administración</a:t>
          </a:r>
        </a:p>
      </dsp:txBody>
      <dsp:txXfrm>
        <a:off x="1772962" y="1107102"/>
        <a:ext cx="1707297" cy="1107102"/>
      </dsp:txXfrm>
    </dsp:sp>
    <dsp:sp modelId="{B1486823-759E-5B45-9A69-B5D9EE3B6C23}">
      <dsp:nvSpPr>
        <dsp:cNvPr id="0" name=""/>
        <dsp:cNvSpPr/>
      </dsp:nvSpPr>
      <dsp:spPr>
        <a:xfrm>
          <a:off x="656652" y="2214205"/>
          <a:ext cx="3939916" cy="1107102"/>
        </a:xfrm>
        <a:prstGeom prst="trapezoid">
          <a:avLst>
            <a:gd name="adj" fmla="val 59313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900" kern="1200" dirty="0"/>
            <a:t>Nivel de Conocimiento</a:t>
          </a:r>
        </a:p>
      </dsp:txBody>
      <dsp:txXfrm>
        <a:off x="1346138" y="2214205"/>
        <a:ext cx="2560945" cy="1107102"/>
      </dsp:txXfrm>
    </dsp:sp>
    <dsp:sp modelId="{61FA09DF-0F2F-9240-B906-F7C077204A1E}">
      <dsp:nvSpPr>
        <dsp:cNvPr id="0" name=""/>
        <dsp:cNvSpPr/>
      </dsp:nvSpPr>
      <dsp:spPr>
        <a:xfrm>
          <a:off x="0" y="3321308"/>
          <a:ext cx="5253222" cy="1107102"/>
        </a:xfrm>
        <a:prstGeom prst="trapezoid">
          <a:avLst>
            <a:gd name="adj" fmla="val 59313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900" kern="1200" dirty="0"/>
            <a:t>Nivel Operativo</a:t>
          </a:r>
        </a:p>
      </dsp:txBody>
      <dsp:txXfrm>
        <a:off x="919313" y="3321308"/>
        <a:ext cx="3414594" cy="11071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tiff>
</file>

<file path=ppt/media/image5.tiff>
</file>

<file path=ppt/media/image6.png>
</file>

<file path=ppt/media/image7.tiff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132C7F-B686-B74B-A005-DACAD299B910}" type="datetimeFigureOut">
              <a:rPr lang="es-CL" smtClean="0"/>
              <a:t>23-05-23</a:t>
            </a:fld>
            <a:endParaRPr lang="es-C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45D642-A6C4-0348-8465-AA22B3AA716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6563477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AC13C4-1121-1D4B-B8DC-480BA195DC66}" type="slidenum">
              <a:rPr lang="es-CL" smtClean="0"/>
              <a:t>12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4690089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45D642-A6C4-0348-8465-AA22B3AA7162}" type="slidenum">
              <a:rPr lang="es-CL" smtClean="0"/>
              <a:t>13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1516131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171847-FB57-0349-802C-88F918EA042C}" type="datetimeFigureOut">
              <a:rPr lang="es-CL" smtClean="0"/>
              <a:t>23-05-23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95305D90-9C37-6243-8241-9708B62752E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54986868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171847-FB57-0349-802C-88F918EA042C}" type="datetimeFigureOut">
              <a:rPr lang="es-CL" smtClean="0"/>
              <a:t>23-05-23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95305D90-9C37-6243-8241-9708B62752E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09450984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171847-FB57-0349-802C-88F918EA042C}" type="datetimeFigureOut">
              <a:rPr lang="es-CL" smtClean="0"/>
              <a:t>23-05-23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95305D90-9C37-6243-8241-9708B62752E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2502062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171847-FB57-0349-802C-88F918EA042C}" type="datetimeFigureOut">
              <a:rPr lang="es-CL" smtClean="0"/>
              <a:t>23-05-23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95305D90-9C37-6243-8241-9708B62752E0}" type="slidenum">
              <a:rPr lang="es-CL" smtClean="0"/>
              <a:t>‹Nº›</a:t>
            </a:fld>
            <a:endParaRPr lang="es-CL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6086801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171847-FB57-0349-802C-88F918EA042C}" type="datetimeFigureOut">
              <a:rPr lang="es-CL" smtClean="0"/>
              <a:t>23-05-23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95305D90-9C37-6243-8241-9708B62752E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88794655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171847-FB57-0349-802C-88F918EA042C}" type="datetimeFigureOut">
              <a:rPr lang="es-CL" smtClean="0"/>
              <a:t>23-05-23</a:t>
            </a:fld>
            <a:endParaRPr lang="es-C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05D90-9C37-6243-8241-9708B62752E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70735218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171847-FB57-0349-802C-88F918EA042C}" type="datetimeFigureOut">
              <a:rPr lang="es-CL" smtClean="0"/>
              <a:t>23-05-23</a:t>
            </a:fld>
            <a:endParaRPr lang="es-C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05D90-9C37-6243-8241-9708B62752E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82727419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171847-FB57-0349-802C-88F918EA042C}" type="datetimeFigureOut">
              <a:rPr lang="es-CL" smtClean="0"/>
              <a:t>23-05-23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05D90-9C37-6243-8241-9708B62752E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29627128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3E171847-FB57-0349-802C-88F918EA042C}" type="datetimeFigureOut">
              <a:rPr lang="es-CL" smtClean="0"/>
              <a:t>23-05-23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95305D90-9C37-6243-8241-9708B62752E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2081799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171847-FB57-0349-802C-88F918EA042C}" type="datetimeFigureOut">
              <a:rPr lang="es-CL" smtClean="0"/>
              <a:t>23-05-23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05D90-9C37-6243-8241-9708B62752E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76582140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171847-FB57-0349-802C-88F918EA042C}" type="datetimeFigureOut">
              <a:rPr lang="es-CL" smtClean="0"/>
              <a:t>23-05-23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95305D90-9C37-6243-8241-9708B62752E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25592060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171847-FB57-0349-802C-88F918EA042C}" type="datetimeFigureOut">
              <a:rPr lang="es-CL" smtClean="0"/>
              <a:t>23-05-23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05D90-9C37-6243-8241-9708B62752E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99421566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171847-FB57-0349-802C-88F918EA042C}" type="datetimeFigureOut">
              <a:rPr lang="es-CL" smtClean="0"/>
              <a:t>23-05-23</a:t>
            </a:fld>
            <a:endParaRPr lang="es-C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05D90-9C37-6243-8241-9708B62752E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9790195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171847-FB57-0349-802C-88F918EA042C}" type="datetimeFigureOut">
              <a:rPr lang="es-CL" smtClean="0"/>
              <a:t>23-05-23</a:t>
            </a:fld>
            <a:endParaRPr lang="es-C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05D90-9C37-6243-8241-9708B62752E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94992811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171847-FB57-0349-802C-88F918EA042C}" type="datetimeFigureOut">
              <a:rPr lang="es-CL" smtClean="0"/>
              <a:t>23-05-23</a:t>
            </a:fld>
            <a:endParaRPr lang="es-C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05D90-9C37-6243-8241-9708B62752E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0743282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171847-FB57-0349-802C-88F918EA042C}" type="datetimeFigureOut">
              <a:rPr lang="es-CL" smtClean="0"/>
              <a:t>23-05-23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05D90-9C37-6243-8241-9708B62752E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80026115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171847-FB57-0349-802C-88F918EA042C}" type="datetimeFigureOut">
              <a:rPr lang="es-CL" smtClean="0"/>
              <a:t>23-05-23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05D90-9C37-6243-8241-9708B62752E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83357052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171847-FB57-0349-802C-88F918EA042C}" type="datetimeFigureOut">
              <a:rPr lang="es-CL" smtClean="0"/>
              <a:t>23-05-23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305D90-9C37-6243-8241-9708B62752E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47555409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  <p:sldLayoutId id="2147483786" r:id="rId12"/>
    <p:sldLayoutId id="2147483787" r:id="rId13"/>
    <p:sldLayoutId id="2147483788" r:id="rId14"/>
    <p:sldLayoutId id="2147483789" r:id="rId15"/>
    <p:sldLayoutId id="2147483790" r:id="rId16"/>
    <p:sldLayoutId id="2147483791" r:id="rId17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642AFD-D89D-9548-A02C-6CFB31EC6C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984" y="2638269"/>
            <a:ext cx="8144134" cy="1572845"/>
          </a:xfrm>
        </p:spPr>
        <p:txBody>
          <a:bodyPr/>
          <a:lstStyle/>
          <a:p>
            <a:pPr algn="l"/>
            <a:r>
              <a:rPr lang="es-CL" dirty="0"/>
              <a:t>SISTEMAS DE INFORMACIÓN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032D7AF-4D13-A043-8786-CA0CB7482D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4689" y="4753804"/>
            <a:ext cx="8144134" cy="641600"/>
          </a:xfrm>
        </p:spPr>
        <p:txBody>
          <a:bodyPr>
            <a:normAutofit/>
          </a:bodyPr>
          <a:lstStyle/>
          <a:p>
            <a:r>
              <a:rPr lang="es-CL" sz="3600" dirty="0"/>
              <a:t>Clasificación y uso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ED8A4EE6-11C5-0E48-A38B-F660A1FBEADE}"/>
              </a:ext>
            </a:extLst>
          </p:cNvPr>
          <p:cNvSpPr txBox="1"/>
          <p:nvPr/>
        </p:nvSpPr>
        <p:spPr>
          <a:xfrm>
            <a:off x="9398077" y="3299768"/>
            <a:ext cx="2290050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sz="2400"/>
              <a:t>SIA ICCI</a:t>
            </a:r>
            <a:endParaRPr lang="es-CL" sz="2400" dirty="0"/>
          </a:p>
          <a:p>
            <a:pPr algn="ctr"/>
            <a:r>
              <a:rPr lang="es-CL" sz="1400" dirty="0"/>
              <a:t>MANUEL MONASTERIO C.</a:t>
            </a:r>
          </a:p>
        </p:txBody>
      </p:sp>
    </p:spTree>
    <p:extLst>
      <p:ext uri="{BB962C8B-B14F-4D97-AF65-F5344CB8AC3E}">
        <p14:creationId xmlns:p14="http://schemas.microsoft.com/office/powerpoint/2010/main" val="419059295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307245C-9EDB-EE4E-9161-F771A023A9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303" y="2730596"/>
            <a:ext cx="7313497" cy="3746403"/>
          </a:xfrm>
        </p:spPr>
        <p:txBody>
          <a:bodyPr>
            <a:normAutofit lnSpcReduction="10000"/>
          </a:bodyPr>
          <a:lstStyle/>
          <a:p>
            <a:pPr algn="just"/>
            <a:r>
              <a:rPr lang="es-CL" sz="3200" dirty="0"/>
              <a:t>Los SI en </a:t>
            </a:r>
            <a:r>
              <a:rPr lang="es-CL" sz="3200" dirty="0">
                <a:solidFill>
                  <a:schemeClr val="accent4"/>
                </a:solidFill>
              </a:rPr>
              <a:t>el Nivel Operativo </a:t>
            </a:r>
            <a:r>
              <a:rPr lang="es-CL" sz="3200" dirty="0"/>
              <a:t>se encargan de apoyar las siguientes actividades:</a:t>
            </a:r>
          </a:p>
          <a:p>
            <a:pPr lvl="1" algn="just"/>
            <a:r>
              <a:rPr lang="es-PE" altLang="x-none" sz="2800" dirty="0"/>
              <a:t>Monitoreo de las </a:t>
            </a:r>
            <a:r>
              <a:rPr lang="es-PE" altLang="x-none" sz="2800" dirty="0">
                <a:sym typeface="Wingdings" charset="2"/>
              </a:rPr>
              <a:t>Actividades</a:t>
            </a:r>
            <a:r>
              <a:rPr lang="es-PE" altLang="x-none" sz="2800" dirty="0"/>
              <a:t> y Transacciones elementales de la organización</a:t>
            </a:r>
            <a:endParaRPr lang="es-PE" altLang="x-none" sz="2800" dirty="0">
              <a:sym typeface="Wingdings" charset="2"/>
            </a:endParaRPr>
          </a:p>
          <a:p>
            <a:pPr lvl="1" algn="just"/>
            <a:r>
              <a:rPr lang="es-PE" altLang="x-none" sz="2800" dirty="0">
                <a:sym typeface="Wingdings" charset="2"/>
              </a:rPr>
              <a:t>Seguimientos, avances</a:t>
            </a:r>
            <a:r>
              <a:rPr lang="es-PE" altLang="x-none" sz="2800" dirty="0"/>
              <a:t>, operaciones rutinarias de la organización y reportes frecuentes.</a:t>
            </a:r>
          </a:p>
          <a:p>
            <a:endParaRPr lang="es-CL" dirty="0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94C2E2FB-00AE-8E41-959D-8993DD8F2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Actividades que apoyan los SI en el nivel Operativo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7B53C629-23AB-4B4F-B792-2B6109F98D5E}"/>
              </a:ext>
            </a:extLst>
          </p:cNvPr>
          <p:cNvGrpSpPr/>
          <p:nvPr/>
        </p:nvGrpSpPr>
        <p:grpSpPr>
          <a:xfrm>
            <a:off x="8388233" y="2989774"/>
            <a:ext cx="3530600" cy="2590800"/>
            <a:chOff x="4737100" y="2243461"/>
            <a:chExt cx="3530600" cy="2590800"/>
          </a:xfrm>
        </p:grpSpPr>
        <p:sp>
          <p:nvSpPr>
            <p:cNvPr id="16" name="Triángulo 15">
              <a:extLst>
                <a:ext uri="{FF2B5EF4-FFF2-40B4-BE49-F238E27FC236}">
                  <a16:creationId xmlns:a16="http://schemas.microsoft.com/office/drawing/2014/main" id="{0CA3D8DF-3AE4-BA43-A883-868F33A8D4C2}"/>
                </a:ext>
              </a:extLst>
            </p:cNvPr>
            <p:cNvSpPr/>
            <p:nvPr/>
          </p:nvSpPr>
          <p:spPr>
            <a:xfrm>
              <a:off x="4737100" y="2243461"/>
              <a:ext cx="3530600" cy="2590800"/>
            </a:xfrm>
            <a:prstGeom prst="triangle">
              <a:avLst/>
            </a:prstGeom>
            <a:solidFill>
              <a:srgbClr val="4472C4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CL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7" name="Conector recto 16">
              <a:extLst>
                <a:ext uri="{FF2B5EF4-FFF2-40B4-BE49-F238E27FC236}">
                  <a16:creationId xmlns:a16="http://schemas.microsoft.com/office/drawing/2014/main" id="{A0CA53F7-FBE2-2046-BDDF-81DB828FDB10}"/>
                </a:ext>
              </a:extLst>
            </p:cNvPr>
            <p:cNvCxnSpPr>
              <a:cxnSpLocks/>
            </p:cNvCxnSpPr>
            <p:nvPr/>
          </p:nvCxnSpPr>
          <p:spPr>
            <a:xfrm>
              <a:off x="6007100" y="2959100"/>
              <a:ext cx="990600" cy="0"/>
            </a:xfrm>
            <a:prstGeom prst="line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</p:cxnSp>
        <p:cxnSp>
          <p:nvCxnSpPr>
            <p:cNvPr id="18" name="Conector recto 17">
              <a:extLst>
                <a:ext uri="{FF2B5EF4-FFF2-40B4-BE49-F238E27FC236}">
                  <a16:creationId xmlns:a16="http://schemas.microsoft.com/office/drawing/2014/main" id="{38CF7423-161C-6343-BC4E-D8DC4C07A2C6}"/>
                </a:ext>
              </a:extLst>
            </p:cNvPr>
            <p:cNvCxnSpPr>
              <a:stCxn id="16" idx="1"/>
              <a:endCxn id="16" idx="5"/>
            </p:cNvCxnSpPr>
            <p:nvPr/>
          </p:nvCxnSpPr>
          <p:spPr>
            <a:xfrm>
              <a:off x="5619750" y="3538861"/>
              <a:ext cx="1765300" cy="0"/>
            </a:xfrm>
            <a:prstGeom prst="line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</p:cxnSp>
        <p:cxnSp>
          <p:nvCxnSpPr>
            <p:cNvPr id="19" name="Conector recto 18">
              <a:extLst>
                <a:ext uri="{FF2B5EF4-FFF2-40B4-BE49-F238E27FC236}">
                  <a16:creationId xmlns:a16="http://schemas.microsoft.com/office/drawing/2014/main" id="{4A2A93A8-EA98-2D4A-AC4E-FF133CE496E1}"/>
                </a:ext>
              </a:extLst>
            </p:cNvPr>
            <p:cNvCxnSpPr>
              <a:cxnSpLocks/>
            </p:cNvCxnSpPr>
            <p:nvPr/>
          </p:nvCxnSpPr>
          <p:spPr>
            <a:xfrm>
              <a:off x="5156200" y="4216400"/>
              <a:ext cx="2692400" cy="0"/>
            </a:xfrm>
            <a:prstGeom prst="line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</p:cxnSp>
        <p:sp>
          <p:nvSpPr>
            <p:cNvPr id="20" name="CuadroTexto 19">
              <a:extLst>
                <a:ext uri="{FF2B5EF4-FFF2-40B4-BE49-F238E27FC236}">
                  <a16:creationId xmlns:a16="http://schemas.microsoft.com/office/drawing/2014/main" id="{E9BB8616-53E6-764C-8D2D-CB46F2B948C2}"/>
                </a:ext>
              </a:extLst>
            </p:cNvPr>
            <p:cNvSpPr txBox="1"/>
            <p:nvPr/>
          </p:nvSpPr>
          <p:spPr>
            <a:xfrm>
              <a:off x="6096000" y="2490114"/>
              <a:ext cx="816429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C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E7E6E6">
                      <a:lumMod val="90000"/>
                    </a:srgbClr>
                  </a:solidFill>
                  <a:effectLst/>
                  <a:uLnTx/>
                  <a:uFillTx/>
                  <a:latin typeface="Calibri" panose="020F0502020204030204"/>
                </a:rPr>
                <a:t>Nivel 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C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E7E6E6">
                      <a:lumMod val="90000"/>
                    </a:srgbClr>
                  </a:solidFill>
                  <a:effectLst/>
                  <a:uLnTx/>
                  <a:uFillTx/>
                  <a:latin typeface="Calibri" panose="020F0502020204030204"/>
                </a:rPr>
                <a:t>Estratégico</a:t>
              </a:r>
            </a:p>
          </p:txBody>
        </p:sp>
        <p:sp>
          <p:nvSpPr>
            <p:cNvPr id="21" name="CuadroTexto 20">
              <a:extLst>
                <a:ext uri="{FF2B5EF4-FFF2-40B4-BE49-F238E27FC236}">
                  <a16:creationId xmlns:a16="http://schemas.microsoft.com/office/drawing/2014/main" id="{ECD549E8-AB41-7F41-85ED-4827121CD52C}"/>
                </a:ext>
              </a:extLst>
            </p:cNvPr>
            <p:cNvSpPr txBox="1"/>
            <p:nvPr/>
          </p:nvSpPr>
          <p:spPr>
            <a:xfrm>
              <a:off x="5979197" y="2954910"/>
              <a:ext cx="1046405" cy="5770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C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E7E6E6">
                      <a:lumMod val="90000"/>
                    </a:srgbClr>
                  </a:solidFill>
                  <a:effectLst/>
                  <a:uLnTx/>
                  <a:uFillTx/>
                  <a:latin typeface="Calibri" panose="020F0502020204030204"/>
                </a:rPr>
                <a:t>Nivel de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C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E7E6E6">
                      <a:lumMod val="90000"/>
                    </a:srgbClr>
                  </a:solidFill>
                  <a:effectLst/>
                  <a:uLnTx/>
                  <a:uFillTx/>
                  <a:latin typeface="Calibri" panose="020F0502020204030204"/>
                </a:rPr>
                <a:t>Gestión y Administración</a:t>
              </a:r>
            </a:p>
          </p:txBody>
        </p:sp>
        <p:sp>
          <p:nvSpPr>
            <p:cNvPr id="22" name="CuadroTexto 21">
              <a:extLst>
                <a:ext uri="{FF2B5EF4-FFF2-40B4-BE49-F238E27FC236}">
                  <a16:creationId xmlns:a16="http://schemas.microsoft.com/office/drawing/2014/main" id="{E0D95498-8947-F940-B497-3B84C7FA1652}"/>
                </a:ext>
              </a:extLst>
            </p:cNvPr>
            <p:cNvSpPr txBox="1"/>
            <p:nvPr/>
          </p:nvSpPr>
          <p:spPr>
            <a:xfrm>
              <a:off x="5685126" y="3726364"/>
              <a:ext cx="1699924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C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E7E6E6">
                      <a:lumMod val="90000"/>
                    </a:srgbClr>
                  </a:solidFill>
                  <a:effectLst/>
                  <a:uLnTx/>
                  <a:uFillTx/>
                  <a:latin typeface="Calibri" panose="020F0502020204030204"/>
                </a:rPr>
                <a:t>Nivel de Conocimiento</a:t>
              </a:r>
            </a:p>
          </p:txBody>
        </p:sp>
        <p:sp>
          <p:nvSpPr>
            <p:cNvPr id="23" name="CuadroTexto 22">
              <a:extLst>
                <a:ext uri="{FF2B5EF4-FFF2-40B4-BE49-F238E27FC236}">
                  <a16:creationId xmlns:a16="http://schemas.microsoft.com/office/drawing/2014/main" id="{4D88372E-77DD-8143-B2A9-04DEE67D4788}"/>
                </a:ext>
              </a:extLst>
            </p:cNvPr>
            <p:cNvSpPr txBox="1"/>
            <p:nvPr/>
          </p:nvSpPr>
          <p:spPr>
            <a:xfrm>
              <a:off x="5685126" y="4430483"/>
              <a:ext cx="1699924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C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ED7D31"/>
                  </a:solidFill>
                  <a:effectLst/>
                  <a:uLnTx/>
                  <a:uFillTx/>
                  <a:latin typeface="Calibri" panose="020F0502020204030204"/>
                </a:rPr>
                <a:t>Nivel Operativo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324685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V. Desde Cotización hasta Factura - ADempiere">
            <a:extLst>
              <a:ext uri="{FF2B5EF4-FFF2-40B4-BE49-F238E27FC236}">
                <a16:creationId xmlns:a16="http://schemas.microsoft.com/office/drawing/2014/main" id="{9F8CC6D6-4BA0-93E7-287E-9C7F93EF9E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533" y="614552"/>
            <a:ext cx="6231467" cy="5628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84B99C8D-9328-1C8B-D938-0721BC3DAC91}"/>
              </a:ext>
            </a:extLst>
          </p:cNvPr>
          <p:cNvSpPr txBox="1"/>
          <p:nvPr/>
        </p:nvSpPr>
        <p:spPr>
          <a:xfrm>
            <a:off x="6762045" y="1965433"/>
            <a:ext cx="4233333" cy="27392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CL" sz="2800" b="1" i="0" dirty="0" err="1">
                <a:solidFill>
                  <a:schemeClr val="accent4"/>
                </a:solidFill>
                <a:effectLst/>
                <a:latin typeface="var(--h3_typography-font-family)"/>
              </a:rPr>
              <a:t>Workflow</a:t>
            </a:r>
            <a:r>
              <a:rPr lang="es-CL" sz="2800" b="1" i="0" dirty="0">
                <a:solidFill>
                  <a:schemeClr val="accent4"/>
                </a:solidFill>
                <a:effectLst/>
                <a:latin typeface="var(--h3_typography-font-family)"/>
              </a:rPr>
              <a:t> documental</a:t>
            </a:r>
          </a:p>
          <a:p>
            <a:pPr algn="just"/>
            <a:r>
              <a:rPr lang="es-CL" sz="1600" b="0" i="0" dirty="0">
                <a:effectLst/>
                <a:latin typeface="Open Sans" panose="020B0606030504020204" pitchFamily="34" charset="0"/>
              </a:rPr>
              <a:t>Un </a:t>
            </a:r>
            <a:r>
              <a:rPr lang="es-CL" sz="1600" b="1" i="0" dirty="0" err="1">
                <a:effectLst/>
                <a:latin typeface="Open Sans" panose="020B0606030504020204" pitchFamily="34" charset="0"/>
              </a:rPr>
              <a:t>workflow</a:t>
            </a:r>
            <a:r>
              <a:rPr lang="es-CL" sz="1600" b="1" i="0" dirty="0">
                <a:effectLst/>
                <a:latin typeface="Open Sans" panose="020B0606030504020204" pitchFamily="34" charset="0"/>
              </a:rPr>
              <a:t> documental </a:t>
            </a:r>
            <a:r>
              <a:rPr lang="es-CL" sz="1600" b="0" i="0" dirty="0">
                <a:effectLst/>
                <a:latin typeface="Open Sans" panose="020B0606030504020204" pitchFamily="34" charset="0"/>
              </a:rPr>
              <a:t>es </a:t>
            </a:r>
            <a:r>
              <a:rPr lang="es-CL" sz="1600" b="1" i="0" dirty="0">
                <a:effectLst/>
                <a:latin typeface="Open Sans" panose="020B0606030504020204" pitchFamily="34" charset="0"/>
              </a:rPr>
              <a:t>un procedimiento estandarizado</a:t>
            </a:r>
            <a:r>
              <a:rPr lang="es-CL" sz="1600" b="0" i="0" dirty="0">
                <a:effectLst/>
                <a:latin typeface="Open Sans" panose="020B0606030504020204" pitchFamily="34" charset="0"/>
              </a:rPr>
              <a:t> mediante el cual se puede </a:t>
            </a:r>
            <a:r>
              <a:rPr lang="es-CL" sz="1600" b="1" i="0" dirty="0">
                <a:effectLst/>
                <a:latin typeface="Open Sans" panose="020B0606030504020204" pitchFamily="34" charset="0"/>
              </a:rPr>
              <a:t>adquirir, crear, firmar, registrar, modificar y finalmente archivar un documento</a:t>
            </a:r>
            <a:r>
              <a:rPr lang="es-CL" sz="1600" b="0" i="0" dirty="0">
                <a:effectLst/>
                <a:latin typeface="Open Sans" panose="020B0606030504020204" pitchFamily="34" charset="0"/>
              </a:rPr>
              <a:t>. Por lo tanto, el uso de flujos de trabajo de documentos permite a cada organización seguir el ciclo de vida de un documento de manera eficiente.</a:t>
            </a:r>
          </a:p>
        </p:txBody>
      </p:sp>
    </p:spTree>
    <p:extLst>
      <p:ext uri="{BB962C8B-B14F-4D97-AF65-F5344CB8AC3E}">
        <p14:creationId xmlns:p14="http://schemas.microsoft.com/office/powerpoint/2010/main" val="21769357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BD31F9-4F95-734E-8AB9-826D1C1A0D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127" y="851549"/>
            <a:ext cx="10820400" cy="560028"/>
          </a:xfrm>
        </p:spPr>
        <p:txBody>
          <a:bodyPr>
            <a:normAutofit/>
          </a:bodyPr>
          <a:lstStyle/>
          <a:p>
            <a:r>
              <a:rPr lang="es-CL" sz="2400" dirty="0"/>
              <a:t>Ejemplo de la Cobertura de un SI en la Organización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7208389-6A21-1042-A73B-B0FDEBC9F3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840" y="2000573"/>
            <a:ext cx="5379847" cy="959734"/>
          </a:xfrm>
        </p:spPr>
        <p:txBody>
          <a:bodyPr>
            <a:normAutofit/>
          </a:bodyPr>
          <a:lstStyle/>
          <a:p>
            <a:pPr algn="just"/>
            <a:r>
              <a:rPr lang="es-CL" sz="20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Ejemplo</a:t>
            </a:r>
            <a:r>
              <a:rPr lang="es-CL" sz="2000" dirty="0"/>
              <a:t> de las actividades a desarrollar de un SI de Ventas a lo largo de la Pirámide</a:t>
            </a:r>
          </a:p>
        </p:txBody>
      </p:sp>
      <p:sp>
        <p:nvSpPr>
          <p:cNvPr id="14" name="Text Box 21">
            <a:extLst>
              <a:ext uri="{FF2B5EF4-FFF2-40B4-BE49-F238E27FC236}">
                <a16:creationId xmlns:a16="http://schemas.microsoft.com/office/drawing/2014/main" id="{5EA7B921-99EB-E146-BFBF-E6122FE2C2B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77730" y="6343411"/>
            <a:ext cx="284090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2"/>
              </a:buClr>
              <a:buFont typeface="Monotype Sorts" pitchFamily="2" charset="2"/>
              <a:buChar char="z"/>
              <a:defRPr kumimoji="1"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Font typeface="Monotype Sorts" pitchFamily="2" charset="2"/>
              <a:buChar char="y"/>
              <a:defRPr kumimoji="1"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Font typeface="Monotype Sorts" pitchFamily="2" charset="2"/>
              <a:buChar char="x"/>
              <a:defRPr kumimoji="1"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Char char="•"/>
              <a:defRPr kumimoji="1"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2"/>
              </a:buClr>
              <a:buChar char="–"/>
              <a:defRPr kumimoji="1"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Char char="–"/>
              <a:defRPr kumimoji="1"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Char char="–"/>
              <a:defRPr kumimoji="1"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Char char="–"/>
              <a:defRPr kumimoji="1"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Char char="–"/>
              <a:defRPr kumimoji="1"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kumimoji="0" lang="es-PE" altLang="es-CL" sz="12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Área funcional 	</a:t>
            </a:r>
            <a:r>
              <a:rPr kumimoji="0" lang="es-PE" altLang="es-CL" sz="1200" b="1" dirty="0">
                <a:latin typeface="Calibri" panose="020F0502020204030204" pitchFamily="34" charset="0"/>
                <a:cs typeface="Calibri" panose="020F0502020204030204" pitchFamily="34" charset="0"/>
              </a:rPr>
              <a:t>:  Ventas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kumimoji="0" lang="es-PE" altLang="es-CL" sz="12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Tipo  de Sistema  	</a:t>
            </a:r>
            <a:r>
              <a:rPr kumimoji="0" lang="es-PE" altLang="es-CL" sz="1200" b="1" dirty="0">
                <a:latin typeface="Calibri" panose="020F0502020204030204" pitchFamily="34" charset="0"/>
                <a:cs typeface="Calibri" panose="020F0502020204030204" pitchFamily="34" charset="0"/>
              </a:rPr>
              <a:t>:  Sistema de Ventas</a:t>
            </a:r>
          </a:p>
        </p:txBody>
      </p:sp>
      <p:pic>
        <p:nvPicPr>
          <p:cNvPr id="1030" name="Picture 6" descr="sistema-para_mype_pyme">
            <a:extLst>
              <a:ext uri="{FF2B5EF4-FFF2-40B4-BE49-F238E27FC236}">
                <a16:creationId xmlns:a16="http://schemas.microsoft.com/office/drawing/2014/main" id="{08EC901F-BFDF-CE46-BEC7-8ED46F07F5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974" y="2647544"/>
            <a:ext cx="5341053" cy="4005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6" name="Diagram 15">
            <a:extLst>
              <a:ext uri="{FF2B5EF4-FFF2-40B4-BE49-F238E27FC236}">
                <a16:creationId xmlns:a16="http://schemas.microsoft.com/office/drawing/2014/main" id="{CE3AC623-D6A1-56EE-BDF2-584B2F25512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448606" y="1531174"/>
            <a:ext cx="8469313" cy="5273902"/>
            <a:chOff x="266" y="774"/>
            <a:chExt cx="5184" cy="2939"/>
          </a:xfrm>
        </p:grpSpPr>
        <p:sp>
          <p:nvSpPr>
            <p:cNvPr id="17" name="AutoShape 14">
              <a:extLst>
                <a:ext uri="{FF2B5EF4-FFF2-40B4-BE49-F238E27FC236}">
                  <a16:creationId xmlns:a16="http://schemas.microsoft.com/office/drawing/2014/main" id="{0D84380B-0DE4-E334-8569-4506A0D2B82F}"/>
                </a:ext>
              </a:extLst>
            </p:cNvPr>
            <p:cNvSpPr>
              <a:spLocks noGrp="1" noChangeAspect="1" noChangeArrowheads="1" noTextEdit="1"/>
            </p:cNvSpPr>
            <p:nvPr/>
          </p:nvSpPr>
          <p:spPr bwMode="auto">
            <a:xfrm>
              <a:off x="266" y="774"/>
              <a:ext cx="5184" cy="293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  <a:ext uri="{FAA26D3D-D897-4be2-8F04-BA451C77F1D7}">
                <ma14:placeholderFlag xmlns="" xmlns:ma14="http://schemas.microsoft.com/office/mac/drawingml/2011/main" val="1"/>
              </a:ext>
            </a:extLst>
          </p:spPr>
          <p:txBody>
            <a:bodyPr/>
            <a:lstStyle/>
            <a:p>
              <a:pPr>
                <a:defRPr/>
              </a:pPr>
              <a:endParaRPr lang="es-ES_tradnl">
                <a:latin typeface="Tahoma" charset="0"/>
              </a:endParaRPr>
            </a:p>
          </p:txBody>
        </p:sp>
        <p:sp>
          <p:nvSpPr>
            <p:cNvPr id="18" name="_s3076">
              <a:extLst>
                <a:ext uri="{FF2B5EF4-FFF2-40B4-BE49-F238E27FC236}">
                  <a16:creationId xmlns:a16="http://schemas.microsoft.com/office/drawing/2014/main" id="{77D298BC-F8F2-A40B-03A2-42395D240C5C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518" y="1068"/>
              <a:ext cx="680" cy="588"/>
            </a:xfrm>
            <a:custGeom>
              <a:avLst/>
              <a:gdLst>
                <a:gd name="G0" fmla="+- 10800 0 0"/>
                <a:gd name="G1" fmla="+- 21600 0 10800"/>
                <a:gd name="G2" fmla="*/ 10800 1 2"/>
                <a:gd name="G3" fmla="+- 21600 0 G2"/>
                <a:gd name="G4" fmla="+/ 10800 21600 2"/>
                <a:gd name="G5" fmla="+/ G1 0 2"/>
                <a:gd name="G6" fmla="*/ 21600 21600 10800"/>
                <a:gd name="G7" fmla="*/ G6 1 2"/>
                <a:gd name="G8" fmla="+- 21600 0 G7"/>
                <a:gd name="G9" fmla="*/ 21600 1 2"/>
                <a:gd name="G10" fmla="+- 10800 0 G9"/>
                <a:gd name="G11" fmla="?: G10 G8 0"/>
                <a:gd name="G12" fmla="?: G10 G7 21600"/>
                <a:gd name="T0" fmla="*/ 16200 w 21600"/>
                <a:gd name="T1" fmla="*/ 10800 h 21600"/>
                <a:gd name="T2" fmla="*/ 10800 w 21600"/>
                <a:gd name="T3" fmla="*/ 21600 h 21600"/>
                <a:gd name="T4" fmla="*/ 5400 w 21600"/>
                <a:gd name="T5" fmla="*/ 10800 h 21600"/>
                <a:gd name="T6" fmla="*/ 10800 w 21600"/>
                <a:gd name="T7" fmla="*/ 0 h 21600"/>
                <a:gd name="T8" fmla="*/ 7200 w 21600"/>
                <a:gd name="T9" fmla="*/ 7200 h 21600"/>
                <a:gd name="T10" fmla="*/ 14400 w 21600"/>
                <a:gd name="T11" fmla="*/ 144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T8" t="T9" r="T10" b="T11"/>
              <a:pathLst>
                <a:path w="21600" h="21600">
                  <a:moveTo>
                    <a:pt x="0" y="0"/>
                  </a:moveTo>
                  <a:lnTo>
                    <a:pt x="10800" y="21600"/>
                  </a:lnTo>
                  <a:lnTo>
                    <a:pt x="108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FFFFF">
                <a:alpha val="49001"/>
              </a:srgbClr>
            </a:solidFill>
            <a:ln w="4699">
              <a:solidFill>
                <a:schemeClr val="tx1"/>
              </a:solidFill>
              <a:miter lim="800000"/>
              <a:headEnd/>
              <a:tailEnd/>
            </a:ln>
          </p:spPr>
          <p:txBody>
            <a:bodyPr rot="10800000" wrap="none" anchor="ctr"/>
            <a:lstStyle/>
            <a:p>
              <a:pPr algn="ctr">
                <a:defRPr/>
              </a:pPr>
              <a:r>
                <a:rPr lang="es-PE" altLang="x-none" sz="1400" dirty="0"/>
                <a:t>Pronóstico de</a:t>
              </a:r>
            </a:p>
            <a:p>
              <a:pPr algn="ctr">
                <a:defRPr/>
              </a:pPr>
              <a:r>
                <a:rPr lang="es-PE" altLang="x-none" sz="1400" dirty="0"/>
                <a:t>Tendencias de ventas (t</a:t>
              </a:r>
              <a:r>
                <a:rPr lang="es-PE" altLang="x-none" sz="1400" b="1" dirty="0"/>
                <a:t>)</a:t>
              </a:r>
            </a:p>
          </p:txBody>
        </p:sp>
        <p:sp>
          <p:nvSpPr>
            <p:cNvPr id="19" name="_s3077">
              <a:extLst>
                <a:ext uri="{FF2B5EF4-FFF2-40B4-BE49-F238E27FC236}">
                  <a16:creationId xmlns:a16="http://schemas.microsoft.com/office/drawing/2014/main" id="{8E21B589-B386-DB37-BEA4-8022F162870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179" y="1656"/>
              <a:ext cx="1358" cy="588"/>
            </a:xfrm>
            <a:custGeom>
              <a:avLst/>
              <a:gdLst>
                <a:gd name="G0" fmla="+- 5400 0 0"/>
                <a:gd name="G1" fmla="+- 21600 0 5400"/>
                <a:gd name="G2" fmla="*/ 5400 1 2"/>
                <a:gd name="G3" fmla="+- 21600 0 G2"/>
                <a:gd name="G4" fmla="+/ 5400 21600 2"/>
                <a:gd name="G5" fmla="+/ G1 0 2"/>
                <a:gd name="G6" fmla="*/ 21600 21600 5400"/>
                <a:gd name="G7" fmla="*/ G6 1 2"/>
                <a:gd name="G8" fmla="+- 21600 0 G7"/>
                <a:gd name="G9" fmla="*/ 21600 1 2"/>
                <a:gd name="G10" fmla="+- 5400 0 G9"/>
                <a:gd name="G11" fmla="?: G10 G8 0"/>
                <a:gd name="G12" fmla="?: G10 G7 21600"/>
                <a:gd name="T0" fmla="*/ 18900 w 21600"/>
                <a:gd name="T1" fmla="*/ 10800 h 21600"/>
                <a:gd name="T2" fmla="*/ 10800 w 21600"/>
                <a:gd name="T3" fmla="*/ 21600 h 21600"/>
                <a:gd name="T4" fmla="*/ 2700 w 21600"/>
                <a:gd name="T5" fmla="*/ 10800 h 21600"/>
                <a:gd name="T6" fmla="*/ 10800 w 21600"/>
                <a:gd name="T7" fmla="*/ 0 h 21600"/>
                <a:gd name="T8" fmla="*/ 4500 w 21600"/>
                <a:gd name="T9" fmla="*/ 4500 h 21600"/>
                <a:gd name="T10" fmla="*/ 17100 w 21600"/>
                <a:gd name="T11" fmla="*/ 171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T8" t="T9" r="T10" b="T11"/>
              <a:pathLst>
                <a:path w="21600" h="21600">
                  <a:moveTo>
                    <a:pt x="0" y="0"/>
                  </a:moveTo>
                  <a:lnTo>
                    <a:pt x="5400" y="21600"/>
                  </a:lnTo>
                  <a:lnTo>
                    <a:pt x="162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bg1">
                <a:alpha val="49001"/>
              </a:schemeClr>
            </a:solidFill>
            <a:ln w="4699">
              <a:solidFill>
                <a:schemeClr val="tx1"/>
              </a:solidFill>
              <a:miter lim="800000"/>
              <a:headEnd/>
              <a:tailEnd/>
            </a:ln>
          </p:spPr>
          <p:txBody>
            <a:bodyPr rot="10800000" wrap="none" anchor="ctr"/>
            <a:lstStyle/>
            <a:p>
              <a:pPr algn="ctr">
                <a:defRPr/>
              </a:pPr>
              <a:r>
                <a:rPr lang="es-PE" altLang="x-none" sz="1400" dirty="0"/>
                <a:t>Rastrea las cifras</a:t>
              </a:r>
            </a:p>
            <a:p>
              <a:pPr algn="ctr">
                <a:defRPr/>
              </a:pPr>
              <a:r>
                <a:rPr lang="es-PE" altLang="x-none" sz="1400" dirty="0"/>
                <a:t>De ventas mensuales</a:t>
              </a:r>
            </a:p>
          </p:txBody>
        </p:sp>
        <p:sp>
          <p:nvSpPr>
            <p:cNvPr id="20" name="_s3078">
              <a:extLst>
                <a:ext uri="{FF2B5EF4-FFF2-40B4-BE49-F238E27FC236}">
                  <a16:creationId xmlns:a16="http://schemas.microsoft.com/office/drawing/2014/main" id="{48008F48-A242-287F-82CE-7C3D045F134B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840" y="2244"/>
              <a:ext cx="2036" cy="583"/>
            </a:xfrm>
            <a:custGeom>
              <a:avLst/>
              <a:gdLst>
                <a:gd name="G0" fmla="+- 3600 0 0"/>
                <a:gd name="G1" fmla="+- 21600 0 3600"/>
                <a:gd name="G2" fmla="*/ 3600 1 2"/>
                <a:gd name="G3" fmla="+- 21600 0 G2"/>
                <a:gd name="G4" fmla="+/ 3600 21600 2"/>
                <a:gd name="G5" fmla="+/ G1 0 2"/>
                <a:gd name="G6" fmla="*/ 21600 21600 3600"/>
                <a:gd name="G7" fmla="*/ G6 1 2"/>
                <a:gd name="G8" fmla="+- 21600 0 G7"/>
                <a:gd name="G9" fmla="*/ 21600 1 2"/>
                <a:gd name="G10" fmla="+- 3600 0 G9"/>
                <a:gd name="G11" fmla="?: G10 G8 0"/>
                <a:gd name="G12" fmla="?: G10 G7 21600"/>
                <a:gd name="T0" fmla="*/ 19800 w 21600"/>
                <a:gd name="T1" fmla="*/ 10800 h 21600"/>
                <a:gd name="T2" fmla="*/ 10800 w 21600"/>
                <a:gd name="T3" fmla="*/ 21600 h 21600"/>
                <a:gd name="T4" fmla="*/ 1800 w 21600"/>
                <a:gd name="T5" fmla="*/ 10800 h 21600"/>
                <a:gd name="T6" fmla="*/ 10800 w 21600"/>
                <a:gd name="T7" fmla="*/ 0 h 21600"/>
                <a:gd name="T8" fmla="*/ 3600 w 21600"/>
                <a:gd name="T9" fmla="*/ 3600 h 21600"/>
                <a:gd name="T10" fmla="*/ 18000 w 21600"/>
                <a:gd name="T11" fmla="*/ 180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T8" t="T9" r="T10" b="T11"/>
              <a:pathLst>
                <a:path w="21600" h="21600">
                  <a:moveTo>
                    <a:pt x="0" y="0"/>
                  </a:moveTo>
                  <a:lnTo>
                    <a:pt x="3600" y="21600"/>
                  </a:lnTo>
                  <a:lnTo>
                    <a:pt x="180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bg1">
                <a:alpha val="49001"/>
              </a:schemeClr>
            </a:solidFill>
            <a:ln w="4699">
              <a:solidFill>
                <a:schemeClr val="tx1"/>
              </a:solidFill>
              <a:miter lim="800000"/>
              <a:headEnd/>
              <a:tailEnd/>
            </a:ln>
          </p:spPr>
          <p:txBody>
            <a:bodyPr rot="10800000" wrap="none" anchor="ctr"/>
            <a:lstStyle/>
            <a:p>
              <a:pPr algn="ctr">
                <a:defRPr/>
              </a:pPr>
              <a:r>
                <a:rPr lang="es-PE" altLang="x-none" sz="1600" dirty="0"/>
                <a:t>Busca formas de</a:t>
              </a:r>
            </a:p>
            <a:p>
              <a:pPr algn="ctr">
                <a:defRPr/>
              </a:pPr>
              <a:r>
                <a:rPr lang="es-PE" altLang="x-none" sz="1600" dirty="0"/>
                <a:t>Promocionar los productos</a:t>
              </a:r>
            </a:p>
          </p:txBody>
        </p:sp>
        <p:sp>
          <p:nvSpPr>
            <p:cNvPr id="21" name="_s3079">
              <a:extLst>
                <a:ext uri="{FF2B5EF4-FFF2-40B4-BE49-F238E27FC236}">
                  <a16:creationId xmlns:a16="http://schemas.microsoft.com/office/drawing/2014/main" id="{AA5A45F6-857E-B5E5-CECB-24CAE7D068D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500" y="2832"/>
              <a:ext cx="2716" cy="588"/>
            </a:xfrm>
            <a:custGeom>
              <a:avLst/>
              <a:gdLst>
                <a:gd name="G0" fmla="+- 2700 0 0"/>
                <a:gd name="G1" fmla="+- 21600 0 2700"/>
                <a:gd name="G2" fmla="*/ 2700 1 2"/>
                <a:gd name="G3" fmla="+- 21600 0 G2"/>
                <a:gd name="G4" fmla="+/ 2700 21600 2"/>
                <a:gd name="G5" fmla="+/ G1 0 2"/>
                <a:gd name="G6" fmla="*/ 21600 21600 2700"/>
                <a:gd name="G7" fmla="*/ G6 1 2"/>
                <a:gd name="G8" fmla="+- 21600 0 G7"/>
                <a:gd name="G9" fmla="*/ 21600 1 2"/>
                <a:gd name="G10" fmla="+- 2700 0 G9"/>
                <a:gd name="G11" fmla="?: G10 G8 0"/>
                <a:gd name="G12" fmla="?: G10 G7 21600"/>
                <a:gd name="T0" fmla="*/ 20250 w 21600"/>
                <a:gd name="T1" fmla="*/ 10800 h 21600"/>
                <a:gd name="T2" fmla="*/ 10800 w 21600"/>
                <a:gd name="T3" fmla="*/ 21600 h 21600"/>
                <a:gd name="T4" fmla="*/ 1350 w 21600"/>
                <a:gd name="T5" fmla="*/ 10800 h 21600"/>
                <a:gd name="T6" fmla="*/ 10800 w 21600"/>
                <a:gd name="T7" fmla="*/ 0 h 21600"/>
                <a:gd name="T8" fmla="*/ 3150 w 21600"/>
                <a:gd name="T9" fmla="*/ 3150 h 21600"/>
                <a:gd name="T10" fmla="*/ 18450 w 21600"/>
                <a:gd name="T11" fmla="*/ 1845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T8" t="T9" r="T10" b="T11"/>
              <a:pathLst>
                <a:path w="21600" h="21600">
                  <a:moveTo>
                    <a:pt x="0" y="0"/>
                  </a:moveTo>
                  <a:lnTo>
                    <a:pt x="2700" y="21600"/>
                  </a:lnTo>
                  <a:lnTo>
                    <a:pt x="189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bg1">
                <a:alpha val="49001"/>
              </a:schemeClr>
            </a:solidFill>
            <a:ln w="4699">
              <a:solidFill>
                <a:schemeClr val="tx1"/>
              </a:solidFill>
              <a:miter lim="800000"/>
              <a:headEnd/>
              <a:tailEnd/>
            </a:ln>
          </p:spPr>
          <p:txBody>
            <a:bodyPr rot="10800000" wrap="none" anchor="ctr"/>
            <a:lstStyle/>
            <a:p>
              <a:pPr algn="ctr">
                <a:defRPr/>
              </a:pPr>
              <a:r>
                <a:rPr lang="es-PE" altLang="x-none" sz="1600" dirty="0"/>
                <a:t>Registra las cifras diarias de ventas</a:t>
              </a:r>
            </a:p>
            <a:p>
              <a:pPr algn="ctr">
                <a:defRPr/>
              </a:pPr>
              <a:r>
                <a:rPr lang="es-PE" altLang="x-none" sz="1600" dirty="0"/>
                <a:t> y pedidos</a:t>
              </a:r>
            </a:p>
          </p:txBody>
        </p:sp>
        <p:sp>
          <p:nvSpPr>
            <p:cNvPr id="22" name="Text Box 22">
              <a:extLst>
                <a:ext uri="{FF2B5EF4-FFF2-40B4-BE49-F238E27FC236}">
                  <a16:creationId xmlns:a16="http://schemas.microsoft.com/office/drawing/2014/main" id="{9C54E446-545B-EFB3-DF19-16D27F2AD88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98" y="1149"/>
              <a:ext cx="908" cy="30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  <a:defRPr/>
              </a:pPr>
              <a:r>
                <a:rPr lang="es-PE" altLang="x-none" sz="1400" b="1" dirty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Tahoma" charset="0"/>
                </a:rPr>
                <a:t>Nivel Estratégico</a:t>
              </a:r>
              <a:endParaRPr lang="es-PE" altLang="x-none" sz="14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charset="0"/>
              </a:endParaRPr>
            </a:p>
          </p:txBody>
        </p:sp>
        <p:sp>
          <p:nvSpPr>
            <p:cNvPr id="23" name="Text Box 23">
              <a:extLst>
                <a:ext uri="{FF2B5EF4-FFF2-40B4-BE49-F238E27FC236}">
                  <a16:creationId xmlns:a16="http://schemas.microsoft.com/office/drawing/2014/main" id="{EC2D94E7-D2E3-9605-9CE8-DB63DF683FB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20" y="1733"/>
              <a:ext cx="998" cy="31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  <a:defRPr/>
              </a:pPr>
              <a:r>
                <a:rPr lang="es-PE" altLang="x-none" sz="1400" b="1" dirty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Tahoma" charset="0"/>
                </a:rPr>
                <a:t>Nivel Administración</a:t>
              </a:r>
              <a:endParaRPr lang="es-PE" altLang="x-none" sz="14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charset="0"/>
              </a:endParaRPr>
            </a:p>
          </p:txBody>
        </p:sp>
        <p:sp>
          <p:nvSpPr>
            <p:cNvPr id="24" name="Text Box 24">
              <a:extLst>
                <a:ext uri="{FF2B5EF4-FFF2-40B4-BE49-F238E27FC236}">
                  <a16:creationId xmlns:a16="http://schemas.microsoft.com/office/drawing/2014/main" id="{F6CA0E66-7083-6346-37B5-589DB8430FA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97" y="2261"/>
              <a:ext cx="954" cy="31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  <a:defRPr/>
              </a:pPr>
              <a:r>
                <a:rPr lang="es-PE" altLang="x-none" sz="1400" b="1" dirty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Tahoma" charset="0"/>
                </a:rPr>
                <a:t>Nivel Conocimientos</a:t>
              </a:r>
              <a:endParaRPr lang="es-PE" altLang="x-none" sz="14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charset="0"/>
              </a:endParaRPr>
            </a:p>
          </p:txBody>
        </p:sp>
        <p:sp>
          <p:nvSpPr>
            <p:cNvPr id="25" name="Text Box 25">
              <a:extLst>
                <a:ext uri="{FF2B5EF4-FFF2-40B4-BE49-F238E27FC236}">
                  <a16:creationId xmlns:a16="http://schemas.microsoft.com/office/drawing/2014/main" id="{0BAF5FD5-4EA4-5A39-DE82-AC7E920F5E4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81" y="2806"/>
              <a:ext cx="954" cy="31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ctr">
                <a:spcBef>
                  <a:spcPct val="50000"/>
                </a:spcBef>
                <a:defRPr/>
              </a:pPr>
              <a:r>
                <a:rPr lang="es-PE" altLang="x-none" sz="1400" b="1" dirty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Tahoma" charset="0"/>
                </a:rPr>
                <a:t>Nivel Operativo</a:t>
              </a:r>
              <a:endParaRPr lang="es-PE" altLang="x-none" sz="14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8887465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Marcador de contenido 3">
            <a:extLst>
              <a:ext uri="{FF2B5EF4-FFF2-40B4-BE49-F238E27FC236}">
                <a16:creationId xmlns:a16="http://schemas.microsoft.com/office/drawing/2014/main" id="{9502519E-9A67-5948-858F-0FF5FA913E84}"/>
              </a:ext>
            </a:extLst>
          </p:cNvPr>
          <p:cNvGraphicFramePr>
            <a:graphicFrameLocks/>
          </p:cNvGraphicFramePr>
          <p:nvPr/>
        </p:nvGraphicFramePr>
        <p:xfrm>
          <a:off x="2886330" y="1587921"/>
          <a:ext cx="5253222" cy="44284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CuadroTexto 2">
            <a:extLst>
              <a:ext uri="{FF2B5EF4-FFF2-40B4-BE49-F238E27FC236}">
                <a16:creationId xmlns:a16="http://schemas.microsoft.com/office/drawing/2014/main" id="{6B299244-58AD-774D-A73F-DC4704290032}"/>
              </a:ext>
            </a:extLst>
          </p:cNvPr>
          <p:cNvSpPr txBox="1"/>
          <p:nvPr/>
        </p:nvSpPr>
        <p:spPr>
          <a:xfrm>
            <a:off x="798358" y="1127559"/>
            <a:ext cx="35161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b="1" dirty="0">
                <a:solidFill>
                  <a:schemeClr val="tx1">
                    <a:lumMod val="85000"/>
                  </a:schemeClr>
                </a:solidFill>
              </a:rPr>
              <a:t>Tipos de Sistemas de información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9AD3FCE9-C881-6740-AB91-4FC103FE111C}"/>
              </a:ext>
            </a:extLst>
          </p:cNvPr>
          <p:cNvSpPr txBox="1"/>
          <p:nvPr/>
        </p:nvSpPr>
        <p:spPr>
          <a:xfrm>
            <a:off x="448968" y="1747048"/>
            <a:ext cx="30577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s-CL" sz="1400" dirty="0">
                <a:solidFill>
                  <a:schemeClr val="accent2"/>
                </a:solidFill>
              </a:rPr>
              <a:t>Sistemas de Información Ejecutiva (ESS)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DC75EE5A-0EDF-3042-9D3C-7D2282CBA7DF}"/>
              </a:ext>
            </a:extLst>
          </p:cNvPr>
          <p:cNvSpPr txBox="1"/>
          <p:nvPr/>
        </p:nvSpPr>
        <p:spPr>
          <a:xfrm>
            <a:off x="456941" y="2590968"/>
            <a:ext cx="30577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s-CL" sz="1400" dirty="0">
                <a:solidFill>
                  <a:schemeClr val="accent4">
                    <a:lumMod val="75000"/>
                  </a:schemeClr>
                </a:solidFill>
              </a:rPr>
              <a:t>Sistemas de Soporte de Decision es (DSS)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61127C73-CE98-7946-8D3E-95114AB74C48}"/>
              </a:ext>
            </a:extLst>
          </p:cNvPr>
          <p:cNvSpPr txBox="1"/>
          <p:nvPr/>
        </p:nvSpPr>
        <p:spPr>
          <a:xfrm>
            <a:off x="448361" y="3114188"/>
            <a:ext cx="30577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s-CL" sz="1400" dirty="0">
                <a:solidFill>
                  <a:schemeClr val="accent4">
                    <a:lumMod val="75000"/>
                  </a:schemeClr>
                </a:solidFill>
              </a:rPr>
              <a:t>Sistemas de Información de Gestión (MIS)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A23E14D7-B822-8942-9FC6-DEB15E1E170D}"/>
              </a:ext>
            </a:extLst>
          </p:cNvPr>
          <p:cNvSpPr txBox="1"/>
          <p:nvPr/>
        </p:nvSpPr>
        <p:spPr>
          <a:xfrm>
            <a:off x="469066" y="4038428"/>
            <a:ext cx="26507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s-CL" sz="14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Sistemas de Gestión del Conocimiento (KWS)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9BE2C596-091F-B84E-9E3C-75679C3C259C}"/>
              </a:ext>
            </a:extLst>
          </p:cNvPr>
          <p:cNvSpPr txBox="1"/>
          <p:nvPr/>
        </p:nvSpPr>
        <p:spPr>
          <a:xfrm>
            <a:off x="420163" y="5140378"/>
            <a:ext cx="28979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s-CL" sz="1400" dirty="0">
                <a:solidFill>
                  <a:srgbClr val="00B0F0"/>
                </a:solidFill>
              </a:rPr>
              <a:t>Sistemas de Procesamiento  de Transacciones (TPS)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BEBE913C-BA30-D14E-95F6-F919057529EB}"/>
              </a:ext>
            </a:extLst>
          </p:cNvPr>
          <p:cNvSpPr txBox="1"/>
          <p:nvPr/>
        </p:nvSpPr>
        <p:spPr>
          <a:xfrm>
            <a:off x="2890173" y="6076856"/>
            <a:ext cx="115363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100" dirty="0"/>
              <a:t>Producción y Logística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ABA2A805-4A2B-3746-A755-C78CD64A1CC3}"/>
              </a:ext>
            </a:extLst>
          </p:cNvPr>
          <p:cNvSpPr txBox="1"/>
          <p:nvPr/>
        </p:nvSpPr>
        <p:spPr>
          <a:xfrm>
            <a:off x="4085695" y="6115586"/>
            <a:ext cx="7900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100" dirty="0"/>
              <a:t>Finanzas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28BB1836-103B-3A4D-A5E7-ECAB180C3BF5}"/>
              </a:ext>
            </a:extLst>
          </p:cNvPr>
          <p:cNvSpPr txBox="1"/>
          <p:nvPr/>
        </p:nvSpPr>
        <p:spPr>
          <a:xfrm>
            <a:off x="5133923" y="6092039"/>
            <a:ext cx="81089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100" dirty="0"/>
              <a:t>Recursos Humanos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0F6AE0B4-1A2B-2245-8FBE-0886FC810708}"/>
              </a:ext>
            </a:extLst>
          </p:cNvPr>
          <p:cNvSpPr txBox="1"/>
          <p:nvPr/>
        </p:nvSpPr>
        <p:spPr>
          <a:xfrm>
            <a:off x="6202997" y="6115586"/>
            <a:ext cx="115363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100" dirty="0"/>
              <a:t>Administración y Contabilidad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B97ED8CF-4915-5240-B647-18A28CD5AB7D}"/>
              </a:ext>
            </a:extLst>
          </p:cNvPr>
          <p:cNvSpPr txBox="1"/>
          <p:nvPr/>
        </p:nvSpPr>
        <p:spPr>
          <a:xfrm>
            <a:off x="7496260" y="6115586"/>
            <a:ext cx="115363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100" dirty="0"/>
              <a:t>Ventas y Marketing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BDD08F7D-88F9-7E45-A7D1-87B3BB0A709D}"/>
              </a:ext>
            </a:extLst>
          </p:cNvPr>
          <p:cNvSpPr txBox="1"/>
          <p:nvPr/>
        </p:nvSpPr>
        <p:spPr>
          <a:xfrm>
            <a:off x="5801367" y="1120713"/>
            <a:ext cx="19568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b="1" dirty="0">
                <a:solidFill>
                  <a:schemeClr val="tx1">
                    <a:lumMod val="85000"/>
                  </a:schemeClr>
                </a:solidFill>
              </a:rPr>
              <a:t>Grupo al que Sirve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0BDB550F-8D44-A848-84EB-5B466CF10208}"/>
              </a:ext>
            </a:extLst>
          </p:cNvPr>
          <p:cNvSpPr txBox="1"/>
          <p:nvPr/>
        </p:nvSpPr>
        <p:spPr>
          <a:xfrm>
            <a:off x="8894006" y="1119129"/>
            <a:ext cx="19568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b="1" dirty="0">
                <a:solidFill>
                  <a:schemeClr val="tx1">
                    <a:lumMod val="85000"/>
                  </a:schemeClr>
                </a:solidFill>
              </a:rPr>
              <a:t>Clase de Apoyo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7FE49CAB-5AB3-D74B-844E-E6B7D991D68F}"/>
              </a:ext>
            </a:extLst>
          </p:cNvPr>
          <p:cNvSpPr txBox="1"/>
          <p:nvPr/>
        </p:nvSpPr>
        <p:spPr>
          <a:xfrm>
            <a:off x="6081718" y="1982010"/>
            <a:ext cx="127811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100" dirty="0"/>
              <a:t>Administradores de nivel superior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C42ED124-97EE-004A-8EB5-96A2D3FF9666}"/>
              </a:ext>
            </a:extLst>
          </p:cNvPr>
          <p:cNvSpPr txBox="1"/>
          <p:nvPr/>
        </p:nvSpPr>
        <p:spPr>
          <a:xfrm>
            <a:off x="6513934" y="2883754"/>
            <a:ext cx="127811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100" dirty="0"/>
              <a:t>Administradores de nivel Medio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23AC9744-6805-4643-8300-E04F048577AA}"/>
              </a:ext>
            </a:extLst>
          </p:cNvPr>
          <p:cNvSpPr txBox="1"/>
          <p:nvPr/>
        </p:nvSpPr>
        <p:spPr>
          <a:xfrm>
            <a:off x="7152991" y="3989562"/>
            <a:ext cx="127811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100" dirty="0"/>
              <a:t>Trabajadores de Conocimiento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C69BEF12-5E86-CE4D-AA11-B1F4D5155954}"/>
              </a:ext>
            </a:extLst>
          </p:cNvPr>
          <p:cNvSpPr txBox="1"/>
          <p:nvPr/>
        </p:nvSpPr>
        <p:spPr>
          <a:xfrm>
            <a:off x="7840743" y="5217721"/>
            <a:ext cx="127811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100" dirty="0"/>
              <a:t>Trabajadores Operativos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C6FFAB74-1756-1843-82B2-C2DAEF7EBE0D}"/>
              </a:ext>
            </a:extLst>
          </p:cNvPr>
          <p:cNvSpPr txBox="1"/>
          <p:nvPr/>
        </p:nvSpPr>
        <p:spPr>
          <a:xfrm>
            <a:off x="9000941" y="2008658"/>
            <a:ext cx="155299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100" dirty="0"/>
              <a:t>Planes a Largo Plazo</a:t>
            </a: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FA7FD0CF-EE67-3C40-8C20-7B24E36869DE}"/>
              </a:ext>
            </a:extLst>
          </p:cNvPr>
          <p:cNvSpPr txBox="1"/>
          <p:nvPr/>
        </p:nvSpPr>
        <p:spPr>
          <a:xfrm>
            <a:off x="9041075" y="2895466"/>
            <a:ext cx="187506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100" dirty="0"/>
              <a:t>Control y Seguimiento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EC706AE5-20C9-2748-A6C2-8ECE75F04720}"/>
              </a:ext>
            </a:extLst>
          </p:cNvPr>
          <p:cNvSpPr txBox="1"/>
          <p:nvPr/>
        </p:nvSpPr>
        <p:spPr>
          <a:xfrm>
            <a:off x="9041624" y="4023438"/>
            <a:ext cx="187506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100" dirty="0"/>
              <a:t>Diseño de Producción</a:t>
            </a:r>
          </a:p>
          <a:p>
            <a:r>
              <a:rPr lang="es-CL" sz="1100" dirty="0"/>
              <a:t>Manejo de Información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62A479B5-45F7-C947-8CAD-5432940053BE}"/>
              </a:ext>
            </a:extLst>
          </p:cNvPr>
          <p:cNvSpPr txBox="1"/>
          <p:nvPr/>
        </p:nvSpPr>
        <p:spPr>
          <a:xfrm>
            <a:off x="9041624" y="5217721"/>
            <a:ext cx="201789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100" dirty="0"/>
              <a:t>Monitoreo de Tareas Diarias</a:t>
            </a:r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BEA0562A-F3F2-DE4A-B792-F84A6F4DC95A}"/>
              </a:ext>
            </a:extLst>
          </p:cNvPr>
          <p:cNvSpPr/>
          <p:nvPr/>
        </p:nvSpPr>
        <p:spPr>
          <a:xfrm>
            <a:off x="0" y="125615"/>
            <a:ext cx="10553935" cy="64633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s-CL" sz="3600" dirty="0">
                <a:latin typeface="+mj-lt"/>
                <a:ea typeface="+mj-ea"/>
                <a:cs typeface="+mj-cs"/>
              </a:rPr>
              <a:t>LOS SI EN LA PIRAMIDE DE DECISIONES</a:t>
            </a:r>
          </a:p>
        </p:txBody>
      </p:sp>
    </p:spTree>
    <p:extLst>
      <p:ext uri="{BB962C8B-B14F-4D97-AF65-F5344CB8AC3E}">
        <p14:creationId xmlns:p14="http://schemas.microsoft.com/office/powerpoint/2010/main" val="172677635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5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8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1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4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0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3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6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9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2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5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8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1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4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7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0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AsOne/>
      </p:bldGraphic>
      <p:bldP spid="3" grpId="0"/>
      <p:bldP spid="4" grpId="0"/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7" grpId="0"/>
      <p:bldP spid="18" grpId="0"/>
      <p:bldP spid="20" grpId="0"/>
      <p:bldP spid="21" grpId="0"/>
      <p:bldP spid="22" grpId="0"/>
      <p:bldP spid="23" grpId="0"/>
      <p:bldP spid="24" grpId="0"/>
      <p:bldP spid="2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86521F-C5DB-FB4D-87ED-532CE88B7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CL" dirty="0">
                <a:latin typeface="Bradley Hand" pitchFamily="2" charset="77"/>
              </a:rPr>
              <a:t>FIN DE LA CLASE</a:t>
            </a:r>
          </a:p>
        </p:txBody>
      </p:sp>
    </p:spTree>
    <p:extLst>
      <p:ext uri="{BB962C8B-B14F-4D97-AF65-F5344CB8AC3E}">
        <p14:creationId xmlns:p14="http://schemas.microsoft.com/office/powerpoint/2010/main" val="21573984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29499B-0106-424E-8027-68EF0D876A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59" y="753228"/>
            <a:ext cx="10183823" cy="1080938"/>
          </a:xfrm>
        </p:spPr>
        <p:txBody>
          <a:bodyPr/>
          <a:lstStyle/>
          <a:p>
            <a:r>
              <a:rPr lang="es-CL" dirty="0"/>
              <a:t>Sistemas de Información en la empresa </a:t>
            </a:r>
            <a:r>
              <a:rPr lang="es-CL" sz="1800" dirty="0"/>
              <a:t>(introducción)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7D25420-13B9-E945-A1D6-C9210F0E5E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826" y="2266593"/>
            <a:ext cx="8282374" cy="3992983"/>
          </a:xfrm>
        </p:spPr>
        <p:txBody>
          <a:bodyPr>
            <a:normAutofit/>
          </a:bodyPr>
          <a:lstStyle/>
          <a:p>
            <a:pPr algn="just"/>
            <a:r>
              <a:rPr lang="es-CL" dirty="0"/>
              <a:t>Hoy </a:t>
            </a:r>
            <a:r>
              <a:rPr lang="es-CL"/>
              <a:t>en día, </a:t>
            </a:r>
            <a:r>
              <a:rPr lang="es-CL" dirty="0"/>
              <a:t>son pocos los negocios que </a:t>
            </a:r>
            <a:r>
              <a:rPr lang="es-CL" i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no hacen uso </a:t>
            </a:r>
            <a:r>
              <a:rPr lang="es-CL" dirty="0"/>
              <a:t>de los diferentes tipos de sistemas de información para convertir datos en informes, gráficos y análisis que les ayuden a tomar decisiones</a:t>
            </a:r>
          </a:p>
          <a:p>
            <a:pPr algn="just"/>
            <a:r>
              <a:rPr lang="es-CL" dirty="0"/>
              <a:t>El sistema de información empresarial constituye el conjunto de recursos de las empresas que ayudan al soporte para el proceso básico de capacitación, trasformación y comunicación de la información. Y se adapta a las necesidades concretas de cada organización y a su estructura organizativa.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6695E2E-B647-6D42-AB4C-AB4E4075B8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8142" y="2619290"/>
            <a:ext cx="3192079" cy="2504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0581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0E0B22-0A56-7A4B-B827-1996ADCA6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Diferencia entre Empresa y Organización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102F03E-1047-264D-B4AB-96C628C2C3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12" y="2178869"/>
            <a:ext cx="8022566" cy="4029421"/>
          </a:xfrm>
        </p:spPr>
        <p:txBody>
          <a:bodyPr>
            <a:normAutofit fontScale="92500" lnSpcReduction="10000"/>
          </a:bodyPr>
          <a:lstStyle/>
          <a:p>
            <a:pPr algn="just"/>
            <a:r>
              <a:rPr lang="es-CL" sz="3200" dirty="0"/>
              <a:t>Las diferencias entre una </a:t>
            </a:r>
            <a:r>
              <a:rPr lang="es-CL" sz="32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organización</a:t>
            </a:r>
            <a:r>
              <a:rPr lang="es-CL" sz="3200" dirty="0"/>
              <a:t> y una </a:t>
            </a:r>
            <a:r>
              <a:rPr lang="es-CL" sz="32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empresa</a:t>
            </a:r>
            <a:r>
              <a:rPr lang="es-CL" sz="3200" dirty="0"/>
              <a:t>, pueden ser pequeñas. Sin embargo, la que </a:t>
            </a:r>
            <a:r>
              <a:rPr lang="es-CL" sz="3200"/>
              <a:t>más se destaca </a:t>
            </a:r>
            <a:r>
              <a:rPr lang="es-CL" sz="3200" dirty="0"/>
              <a:t>es:</a:t>
            </a:r>
          </a:p>
          <a:p>
            <a:pPr lvl="1" algn="just"/>
            <a:r>
              <a:rPr lang="es-CL" sz="2800" dirty="0"/>
              <a:t>La </a:t>
            </a:r>
            <a:r>
              <a:rPr lang="es-CL" sz="28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empresa</a:t>
            </a:r>
            <a:r>
              <a:rPr lang="es-CL" sz="2800" dirty="0"/>
              <a:t> es una </a:t>
            </a:r>
            <a:r>
              <a:rPr lang="es-CL" sz="2800" b="1" dirty="0"/>
              <a:t>organización</a:t>
            </a:r>
            <a:r>
              <a:rPr lang="es-CL" sz="2800" dirty="0"/>
              <a:t> económica, con  fines lucrativos </a:t>
            </a:r>
            <a:r>
              <a:rPr lang="es-CL" dirty="0"/>
              <a:t>(orientada a la producción, prestan servicio)</a:t>
            </a:r>
            <a:endParaRPr lang="es-CL" sz="2400" dirty="0"/>
          </a:p>
          <a:p>
            <a:pPr lvl="1" algn="just"/>
            <a:r>
              <a:rPr lang="es-CL" sz="2800" dirty="0"/>
              <a:t>En cambio una </a:t>
            </a:r>
            <a:r>
              <a:rPr lang="es-CL" sz="28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organización</a:t>
            </a:r>
            <a:r>
              <a:rPr lang="es-CL" sz="2800" dirty="0"/>
              <a:t> no tiene necesariamente un fin económico, por lo que un grupo de personas puede ser considerado una </a:t>
            </a:r>
            <a:r>
              <a:rPr lang="es-CL" sz="2800" b="1" dirty="0"/>
              <a:t>organización</a:t>
            </a:r>
            <a:r>
              <a:rPr lang="es-CL" b="1" dirty="0"/>
              <a:t> (orientada a la coordinación, sistema social, convenio entre personas para logra un propósito).</a:t>
            </a:r>
            <a:endParaRPr lang="es-CL" sz="28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51CE55F-D06B-3340-B110-A6AA7900B6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1721" y="2703036"/>
            <a:ext cx="3635401" cy="242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94729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664F6F-6414-0E48-9F48-E7DFA285A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16" y="801075"/>
            <a:ext cx="9878411" cy="1080938"/>
          </a:xfrm>
        </p:spPr>
        <p:txBody>
          <a:bodyPr/>
          <a:lstStyle/>
          <a:p>
            <a:r>
              <a:rPr lang="es-CL" dirty="0"/>
              <a:t>Clasificación de la Decisiones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93DFB924-97C6-5C46-9592-DE3C894E011C}"/>
              </a:ext>
            </a:extLst>
          </p:cNvPr>
          <p:cNvSpPr txBox="1"/>
          <p:nvPr/>
        </p:nvSpPr>
        <p:spPr>
          <a:xfrm>
            <a:off x="167616" y="4571748"/>
            <a:ext cx="5381469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_tradnl" sz="1400" dirty="0"/>
              <a:t>Una decisión es </a:t>
            </a:r>
            <a:r>
              <a:rPr lang="es-ES_tradnl" sz="1400" i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Estructurada</a:t>
            </a:r>
            <a:r>
              <a:rPr lang="es-ES_tradnl" sz="1400" i="1" dirty="0"/>
              <a:t> </a:t>
            </a:r>
            <a:r>
              <a:rPr lang="es-ES_tradnl" sz="1400" i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y </a:t>
            </a:r>
            <a:r>
              <a:rPr lang="es-ES_tradnl" sz="1400" i="1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Semi</a:t>
            </a:r>
            <a:r>
              <a:rPr lang="es-ES_tradnl" sz="1400" i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-Estructurada</a:t>
            </a:r>
            <a:r>
              <a:rPr lang="es-ES_tradnl" sz="1400" i="1" dirty="0"/>
              <a:t>, </a:t>
            </a:r>
            <a:r>
              <a:rPr lang="es-ES_tradnl" sz="1400" dirty="0"/>
              <a:t>si existen procedimientos claros y suficientes  para tomarla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_tradnl" sz="1400" dirty="0"/>
              <a:t>Una decisión es </a:t>
            </a:r>
            <a:r>
              <a:rPr lang="es-ES_tradnl" sz="1400" i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No Estructurada </a:t>
            </a:r>
            <a:r>
              <a:rPr lang="es-ES_tradnl" sz="1400" dirty="0"/>
              <a:t>si no existen procedimientos claros para tomarla y no es posible identificar todos los factores que se consideran en el proceso de toma de decisiones.</a:t>
            </a:r>
            <a:endParaRPr lang="es-CL" sz="1400" dirty="0"/>
          </a:p>
          <a:p>
            <a:pPr algn="just"/>
            <a:endParaRPr lang="es-CL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BB1DF6B0-FD22-8144-856C-057592297D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9085" y="2133888"/>
            <a:ext cx="6506039" cy="3897734"/>
          </a:xfrm>
          <a:prstGeom prst="rect">
            <a:avLst/>
          </a:prstGeom>
        </p:spPr>
      </p:pic>
      <p:graphicFrame>
        <p:nvGraphicFramePr>
          <p:cNvPr id="5" name="Tabla 4">
            <a:extLst>
              <a:ext uri="{FF2B5EF4-FFF2-40B4-BE49-F238E27FC236}">
                <a16:creationId xmlns:a16="http://schemas.microsoft.com/office/drawing/2014/main" id="{12847CF0-6D18-8E4D-BBEF-168F1DC7C5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0398420"/>
              </p:ext>
            </p:extLst>
          </p:nvPr>
        </p:nvGraphicFramePr>
        <p:xfrm>
          <a:off x="167616" y="2133888"/>
          <a:ext cx="6186798" cy="2246763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{5C22544A-7EE6-4342-B048-85BDC9FD1C3A}</a:tableStyleId>
              </a:tblPr>
              <a:tblGrid>
                <a:gridCol w="867078">
                  <a:extLst>
                    <a:ext uri="{9D8B030D-6E8A-4147-A177-3AD203B41FA5}">
                      <a16:colId xmlns:a16="http://schemas.microsoft.com/office/drawing/2014/main" val="2118650627"/>
                    </a:ext>
                  </a:extLst>
                </a:gridCol>
                <a:gridCol w="786909">
                  <a:extLst>
                    <a:ext uri="{9D8B030D-6E8A-4147-A177-3AD203B41FA5}">
                      <a16:colId xmlns:a16="http://schemas.microsoft.com/office/drawing/2014/main" val="3656330383"/>
                    </a:ext>
                  </a:extLst>
                </a:gridCol>
                <a:gridCol w="1005840">
                  <a:extLst>
                    <a:ext uri="{9D8B030D-6E8A-4147-A177-3AD203B41FA5}">
                      <a16:colId xmlns:a16="http://schemas.microsoft.com/office/drawing/2014/main" val="3830962467"/>
                    </a:ext>
                  </a:extLst>
                </a:gridCol>
                <a:gridCol w="1763486">
                  <a:extLst>
                    <a:ext uri="{9D8B030D-6E8A-4147-A177-3AD203B41FA5}">
                      <a16:colId xmlns:a16="http://schemas.microsoft.com/office/drawing/2014/main" val="1954783126"/>
                    </a:ext>
                  </a:extLst>
                </a:gridCol>
                <a:gridCol w="1763485">
                  <a:extLst>
                    <a:ext uri="{9D8B030D-6E8A-4147-A177-3AD203B41FA5}">
                      <a16:colId xmlns:a16="http://schemas.microsoft.com/office/drawing/2014/main" val="3318421411"/>
                    </a:ext>
                  </a:extLst>
                </a:gridCol>
              </a:tblGrid>
              <a:tr h="37612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S_tradnl" sz="1050" dirty="0">
                          <a:effectLst/>
                        </a:rPr>
                        <a:t>TIEMPO</a:t>
                      </a:r>
                      <a:endParaRPr lang="es-CL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S_tradnl" sz="1050" dirty="0">
                          <a:effectLst/>
                        </a:rPr>
                        <a:t>RIESGO</a:t>
                      </a:r>
                      <a:endParaRPr lang="es-CL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S_tradnl" sz="1050">
                          <a:effectLst/>
                        </a:rPr>
                        <a:t>COMPLEJIDAD</a:t>
                      </a:r>
                      <a:endParaRPr lang="es-CL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S_tradnl" sz="1050">
                          <a:effectLst/>
                        </a:rPr>
                        <a:t>TIPO DECISIONES</a:t>
                      </a:r>
                      <a:endParaRPr lang="es-CL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S_tradnl" sz="1050" dirty="0">
                          <a:effectLst/>
                        </a:rPr>
                        <a:t>INFORMACION</a:t>
                      </a:r>
                      <a:endParaRPr lang="es-CL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991396"/>
                  </a:ext>
                </a:extLst>
              </a:tr>
              <a:tr h="988335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s-ES_tradnl" sz="1200" b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Largo Plazo</a:t>
                      </a:r>
                      <a:endParaRPr lang="es-CL" sz="1200" b="1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s-ES_tradnl" sz="1200" b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Alto Riesgo</a:t>
                      </a:r>
                      <a:endParaRPr lang="es-CL" sz="1200" b="1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s-ES_tradnl" sz="1200" b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Alta</a:t>
                      </a:r>
                      <a:endParaRPr lang="es-CL" sz="1200" b="1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just" defTabSz="914400" rtl="0" eaLnBrk="1" latinLnBrk="0" hangingPunct="1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s-ES_tradnl" sz="1200" b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 estructuradas</a:t>
                      </a:r>
                      <a:endParaRPr lang="es-CL" sz="1200" b="1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342900" indent="-342900" algn="just" defTabSz="914400" rtl="0" eaLnBrk="1" latinLnBrk="0" hangingPunct="1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s-ES_tradnl" sz="1200" b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 repetitivas</a:t>
                      </a:r>
                      <a:endParaRPr lang="es-CL" sz="1200" b="1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342900" indent="-342900" algn="just" defTabSz="914400" rtl="0" eaLnBrk="1" latinLnBrk="0" hangingPunct="1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s-ES_tradnl" sz="1200" b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 rutinarias</a:t>
                      </a:r>
                      <a:endParaRPr lang="es-CL" sz="1200" b="1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342900" indent="-342900" algn="just" defTabSz="914400" rtl="0" eaLnBrk="1" latinLnBrk="0" hangingPunct="1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s-ES_tradnl" sz="1200" b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 programables</a:t>
                      </a:r>
                      <a:endParaRPr lang="es-CL" sz="1200" b="1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s-ES_tradnl" sz="1200" b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Externa </a:t>
                      </a:r>
                      <a:endParaRPr lang="es-CL" sz="1200" b="1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algn="just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s-ES_tradnl" sz="1200" b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(Medio Ambiente) </a:t>
                      </a:r>
                      <a:endParaRPr lang="es-CL" sz="1200" b="1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algn="just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s-ES_tradnl" sz="1200" b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</a:t>
                      </a:r>
                      <a:r>
                        <a:rPr lang="es-CL" sz="1200" b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ó</a:t>
                      </a:r>
                    </a:p>
                    <a:p>
                      <a:pPr marL="0" algn="just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s-ES_tradnl" sz="1200" b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Futura </a:t>
                      </a:r>
                      <a:endParaRPr lang="es-CL" sz="1200" b="1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algn="just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s-ES_tradnl" sz="1200" b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(Dir. Operaciones)</a:t>
                      </a:r>
                      <a:endParaRPr lang="es-CL" sz="1200" b="1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7628345"/>
                  </a:ext>
                </a:extLst>
              </a:tr>
              <a:tr h="882304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ES_tradnl" sz="12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Corto Plazo</a:t>
                      </a:r>
                      <a:endParaRPr lang="es-CL" sz="1200" b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ES_tradnl" sz="1200" dirty="0">
                          <a:solidFill>
                            <a:schemeClr val="tx1"/>
                          </a:solidFill>
                          <a:effectLst/>
                        </a:rPr>
                        <a:t>Bajo Riesgo</a:t>
                      </a:r>
                      <a:endParaRPr lang="es-CL" sz="16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ES_tradnl" sz="1200" dirty="0">
                          <a:solidFill>
                            <a:schemeClr val="tx1"/>
                          </a:solidFill>
                          <a:effectLst/>
                        </a:rPr>
                        <a:t>Simple</a:t>
                      </a:r>
                      <a:endParaRPr lang="es-CL" sz="16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algn="just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s-ES_tradnl" sz="1200" dirty="0">
                          <a:solidFill>
                            <a:schemeClr val="tx1"/>
                          </a:solidFill>
                          <a:effectLst/>
                        </a:rPr>
                        <a:t>Estructuradas</a:t>
                      </a:r>
                      <a:endParaRPr lang="es-CL" sz="16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285750" indent="-285750" algn="just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s-ES_tradnl" sz="1200" dirty="0">
                          <a:solidFill>
                            <a:schemeClr val="tx1"/>
                          </a:solidFill>
                          <a:effectLst/>
                        </a:rPr>
                        <a:t>Repetitivas</a:t>
                      </a:r>
                      <a:endParaRPr lang="es-CL" sz="16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285750" indent="-285750" algn="just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s-ES_tradnl" sz="1200" dirty="0">
                          <a:solidFill>
                            <a:schemeClr val="tx1"/>
                          </a:solidFill>
                          <a:effectLst/>
                        </a:rPr>
                        <a:t>Rutinarias</a:t>
                      </a:r>
                      <a:endParaRPr lang="es-CL" sz="16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285750" indent="-285750" algn="just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s-ES_tradnl" sz="1200" dirty="0">
                          <a:solidFill>
                            <a:schemeClr val="tx1"/>
                          </a:solidFill>
                          <a:effectLst/>
                        </a:rPr>
                        <a:t>Programables</a:t>
                      </a:r>
                      <a:endParaRPr lang="es-CL" sz="16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ES_tradnl" sz="1200" dirty="0">
                          <a:solidFill>
                            <a:schemeClr val="tx1"/>
                          </a:solidFill>
                          <a:effectLst/>
                        </a:rPr>
                        <a:t>Interna </a:t>
                      </a:r>
                      <a:endParaRPr lang="es-CL" sz="16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ES_tradnl" sz="1200" dirty="0" err="1">
                          <a:solidFill>
                            <a:schemeClr val="tx1"/>
                          </a:solidFill>
                          <a:effectLst/>
                        </a:rPr>
                        <a:t>ó</a:t>
                      </a:r>
                      <a:endParaRPr lang="es-CL" sz="16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ES_tradnl" sz="1200" dirty="0">
                          <a:solidFill>
                            <a:schemeClr val="tx1"/>
                          </a:solidFill>
                          <a:effectLst/>
                        </a:rPr>
                        <a:t>Histórica</a:t>
                      </a:r>
                      <a:endParaRPr lang="es-CL" sz="16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43812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3690129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884ED3-1A69-544B-B87C-81569780CE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Actividades que apoyan los SI en la Pirámide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CFF5A53-16A9-9547-B9BB-ADD830D89A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0059" y="2258494"/>
            <a:ext cx="7152438" cy="3227905"/>
          </a:xfrm>
        </p:spPr>
        <p:txBody>
          <a:bodyPr>
            <a:normAutofit lnSpcReduction="10000"/>
          </a:bodyPr>
          <a:lstStyle/>
          <a:p>
            <a:pPr algn="just"/>
            <a:r>
              <a:rPr lang="es-CL" sz="2800" dirty="0"/>
              <a:t>Según el nivel que ocupan los SI en la pirámide jeráquica de una organización, éstos apoyan diferentes actividades a través de los siguientes sistemas: </a:t>
            </a:r>
          </a:p>
          <a:p>
            <a:pPr lvl="1" algn="just"/>
            <a:r>
              <a:rPr lang="es-CL" sz="2400" dirty="0"/>
              <a:t>Sistemas en el nivel Estratégico</a:t>
            </a:r>
          </a:p>
          <a:p>
            <a:pPr lvl="1" algn="just"/>
            <a:r>
              <a:rPr lang="es-CL" sz="2400" dirty="0"/>
              <a:t>Sistemas en el nivel de Gestión y Administración</a:t>
            </a:r>
          </a:p>
          <a:p>
            <a:pPr lvl="1" algn="just"/>
            <a:r>
              <a:rPr lang="es-CL" sz="2400" dirty="0"/>
              <a:t>Sistema en el nivel de Conocimiento</a:t>
            </a:r>
          </a:p>
          <a:p>
            <a:pPr lvl="1" algn="just"/>
            <a:r>
              <a:rPr lang="es-CL" sz="2400" dirty="0"/>
              <a:t>Sistemas en el nivel operativo.</a:t>
            </a:r>
          </a:p>
          <a:p>
            <a:pPr marL="0" indent="0">
              <a:buNone/>
            </a:pPr>
            <a:endParaRPr lang="es-CL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563C3CF-5746-A74E-94A0-6DE540C921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8275" y="2365969"/>
            <a:ext cx="4373666" cy="2916619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37711544-7773-9042-8438-DFBAD79D89F2}"/>
              </a:ext>
            </a:extLst>
          </p:cNvPr>
          <p:cNvSpPr txBox="1"/>
          <p:nvPr/>
        </p:nvSpPr>
        <p:spPr>
          <a:xfrm>
            <a:off x="11243256" y="1197735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dirty="0"/>
              <a:t>+++</a:t>
            </a:r>
          </a:p>
        </p:txBody>
      </p:sp>
    </p:spTree>
    <p:extLst>
      <p:ext uri="{BB962C8B-B14F-4D97-AF65-F5344CB8AC3E}">
        <p14:creationId xmlns:p14="http://schemas.microsoft.com/office/powerpoint/2010/main" val="87227504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F3C683-6EAA-E541-ACBB-65E0758B2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Tipos de Sistemas de Información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BD7E2E7-3E98-6946-BF80-8BD3DAA20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09600" indent="-609600" algn="just"/>
            <a:r>
              <a:rPr lang="es-ES" sz="3200" dirty="0"/>
              <a:t>Según </a:t>
            </a:r>
            <a:r>
              <a:rPr lang="es-ES" sz="3200" i="1" dirty="0" err="1"/>
              <a:t>Laudon</a:t>
            </a:r>
            <a:r>
              <a:rPr lang="es-ES" sz="3200" dirty="0"/>
              <a:t>, existen seis tipos de sistemas de información :</a:t>
            </a:r>
          </a:p>
          <a:p>
            <a:pPr marL="1371600" lvl="2" indent="-457200" algn="just">
              <a:buClr>
                <a:schemeClr val="tx1"/>
              </a:buClr>
              <a:buFont typeface="+mj-lt"/>
              <a:buAutoNum type="arabicPeriod"/>
            </a:pPr>
            <a:r>
              <a:rPr lang="es-ES" sz="2400" dirty="0"/>
              <a:t>Sistemas de apoyo a ejecutivos (ESS)</a:t>
            </a:r>
          </a:p>
          <a:p>
            <a:pPr marL="1371600" lvl="2" indent="-457200" algn="just">
              <a:buClr>
                <a:schemeClr val="tx1"/>
              </a:buClr>
              <a:buFont typeface="+mj-lt"/>
              <a:buAutoNum type="arabicPeriod"/>
            </a:pPr>
            <a:r>
              <a:rPr lang="es-ES" sz="2400" dirty="0"/>
              <a:t>Sistemas de información Gerencial (MIS)</a:t>
            </a:r>
          </a:p>
          <a:p>
            <a:pPr marL="1371600" lvl="2" indent="-457200" algn="just">
              <a:buClr>
                <a:schemeClr val="tx1"/>
              </a:buClr>
              <a:buFont typeface="+mj-lt"/>
              <a:buAutoNum type="arabicPeriod"/>
            </a:pPr>
            <a:r>
              <a:rPr lang="es-ES" sz="2400" dirty="0"/>
              <a:t>Sistema de apoyo a Decisiones (DSS)</a:t>
            </a:r>
          </a:p>
          <a:p>
            <a:pPr marL="1371600" lvl="2" indent="-457200" algn="just">
              <a:buClr>
                <a:schemeClr val="tx1"/>
              </a:buClr>
              <a:buFont typeface="+mj-lt"/>
              <a:buAutoNum type="arabicPeriod"/>
            </a:pPr>
            <a:r>
              <a:rPr lang="es-ES" sz="2400" dirty="0"/>
              <a:t>Sistemas de trabajo de conocimientos (KWS)</a:t>
            </a:r>
          </a:p>
          <a:p>
            <a:pPr marL="1371600" lvl="2" indent="-457200" algn="just">
              <a:buClr>
                <a:schemeClr val="tx1"/>
              </a:buClr>
              <a:buFont typeface="+mj-lt"/>
              <a:buAutoNum type="arabicPeriod"/>
            </a:pPr>
            <a:r>
              <a:rPr lang="es-ES" sz="2400" dirty="0"/>
              <a:t>Sistemas de automatización de oficinas (OAS)</a:t>
            </a:r>
          </a:p>
          <a:p>
            <a:pPr marL="1371600" lvl="2" indent="-457200" algn="just">
              <a:buClr>
                <a:schemeClr val="tx1"/>
              </a:buClr>
              <a:buFont typeface="+mj-lt"/>
              <a:buAutoNum type="arabicPeriod"/>
            </a:pPr>
            <a:r>
              <a:rPr lang="es-ES" sz="2400" dirty="0"/>
              <a:t>Sistema de procesamiento de transacciones (TPS)</a:t>
            </a:r>
          </a:p>
          <a:p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361966648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7BDF25B-7B57-0D46-8F1A-15883A3D01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826" y="2133600"/>
            <a:ext cx="7763274" cy="4191000"/>
          </a:xfrm>
        </p:spPr>
        <p:txBody>
          <a:bodyPr>
            <a:normAutofit fontScale="92500" lnSpcReduction="10000"/>
          </a:bodyPr>
          <a:lstStyle/>
          <a:p>
            <a:pPr algn="just">
              <a:lnSpc>
                <a:spcPct val="80000"/>
              </a:lnSpc>
            </a:pPr>
            <a:r>
              <a:rPr lang="es-PE" altLang="es-CL" sz="2800" dirty="0"/>
              <a:t>En el </a:t>
            </a:r>
            <a:r>
              <a:rPr lang="es-PE" altLang="es-CL" sz="2800" dirty="0">
                <a:solidFill>
                  <a:schemeClr val="accent4"/>
                </a:solidFill>
              </a:rPr>
              <a:t>Nivel Estratégico </a:t>
            </a:r>
            <a:r>
              <a:rPr lang="es-PE" altLang="es-CL" sz="2800" dirty="0"/>
              <a:t>las actividades de los SI apuntan a:</a:t>
            </a:r>
          </a:p>
          <a:p>
            <a:pPr marL="0" indent="0" algn="just">
              <a:lnSpc>
                <a:spcPct val="80000"/>
              </a:lnSpc>
              <a:buNone/>
            </a:pPr>
            <a:endParaRPr lang="es-PE" altLang="es-CL" sz="2800" dirty="0"/>
          </a:p>
          <a:p>
            <a:pPr lvl="1" algn="just">
              <a:lnSpc>
                <a:spcPct val="80000"/>
              </a:lnSpc>
            </a:pPr>
            <a:r>
              <a:rPr lang="es-PE" altLang="es-CL" sz="2800" dirty="0"/>
              <a:t>Encontrar la Congruencia entre el entorno exterior y  las capacidades competitivas de la Organización</a:t>
            </a:r>
          </a:p>
          <a:p>
            <a:pPr lvl="1" algn="just">
              <a:lnSpc>
                <a:spcPct val="80000"/>
              </a:lnSpc>
            </a:pPr>
            <a:r>
              <a:rPr lang="es-PE" altLang="es-CL" sz="2800" dirty="0"/>
              <a:t>Apoyar a resolver problemática con tendencia a largo plazo tomando decisiones estratégicas internas y externas</a:t>
            </a:r>
          </a:p>
          <a:p>
            <a:pPr lvl="1" algn="just">
              <a:lnSpc>
                <a:spcPct val="80000"/>
              </a:lnSpc>
            </a:pPr>
            <a:r>
              <a:rPr lang="es-PE" altLang="es-CL" sz="2800" dirty="0"/>
              <a:t>Satisfacer las nuevas necesidades encontradas tomando en consideración el mercado, competencia y los proveedores.</a:t>
            </a:r>
          </a:p>
          <a:p>
            <a:pPr lvl="1" algn="just">
              <a:lnSpc>
                <a:spcPct val="80000"/>
              </a:lnSpc>
            </a:pPr>
            <a:endParaRPr lang="es-PE" altLang="es-CL" dirty="0"/>
          </a:p>
          <a:p>
            <a:pPr lvl="1" algn="just">
              <a:lnSpc>
                <a:spcPct val="80000"/>
              </a:lnSpc>
            </a:pPr>
            <a:endParaRPr lang="es-PE" altLang="es-CL" dirty="0"/>
          </a:p>
          <a:p>
            <a:pPr lvl="1" algn="just">
              <a:lnSpc>
                <a:spcPct val="80000"/>
              </a:lnSpc>
            </a:pPr>
            <a:endParaRPr lang="es-PE" altLang="es-CL" dirty="0"/>
          </a:p>
          <a:p>
            <a:pPr algn="ctr">
              <a:lnSpc>
                <a:spcPct val="80000"/>
              </a:lnSpc>
              <a:buNone/>
            </a:pPr>
            <a:endParaRPr lang="es-PE" altLang="es-CL" dirty="0"/>
          </a:p>
          <a:p>
            <a:pPr>
              <a:lnSpc>
                <a:spcPct val="80000"/>
              </a:lnSpc>
              <a:buNone/>
            </a:pPr>
            <a:endParaRPr lang="es-PE" altLang="es-CL" dirty="0"/>
          </a:p>
          <a:p>
            <a:pPr>
              <a:lnSpc>
                <a:spcPct val="80000"/>
              </a:lnSpc>
              <a:buNone/>
            </a:pPr>
            <a:endParaRPr lang="es-PE" altLang="es-CL" dirty="0"/>
          </a:p>
          <a:p>
            <a:endParaRPr lang="es-CL" dirty="0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FBEBF1AF-5442-F447-9DE3-1493F469A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Actividades que apoyan los SI en el nivel Estratégico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CD96A323-1A26-7D45-B5AA-CB4F96E0CDDC}"/>
              </a:ext>
            </a:extLst>
          </p:cNvPr>
          <p:cNvGrpSpPr/>
          <p:nvPr/>
        </p:nvGrpSpPr>
        <p:grpSpPr>
          <a:xfrm>
            <a:off x="8394700" y="2947147"/>
            <a:ext cx="3530600" cy="2590800"/>
            <a:chOff x="4737100" y="2243461"/>
            <a:chExt cx="3530600" cy="2590800"/>
          </a:xfrm>
        </p:grpSpPr>
        <p:sp>
          <p:nvSpPr>
            <p:cNvPr id="16" name="Triángulo 15">
              <a:extLst>
                <a:ext uri="{FF2B5EF4-FFF2-40B4-BE49-F238E27FC236}">
                  <a16:creationId xmlns:a16="http://schemas.microsoft.com/office/drawing/2014/main" id="{A3D1F0C5-64CE-2D4E-90FA-620C894F304F}"/>
                </a:ext>
              </a:extLst>
            </p:cNvPr>
            <p:cNvSpPr/>
            <p:nvPr/>
          </p:nvSpPr>
          <p:spPr>
            <a:xfrm>
              <a:off x="4737100" y="2243461"/>
              <a:ext cx="3530600" cy="2590800"/>
            </a:xfrm>
            <a:prstGeom prst="triangle">
              <a:avLst/>
            </a:prstGeom>
            <a:solidFill>
              <a:srgbClr val="4472C4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CL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7" name="Conector recto 16">
              <a:extLst>
                <a:ext uri="{FF2B5EF4-FFF2-40B4-BE49-F238E27FC236}">
                  <a16:creationId xmlns:a16="http://schemas.microsoft.com/office/drawing/2014/main" id="{CAE462B0-1225-1744-B34C-09EEBA51E186}"/>
                </a:ext>
              </a:extLst>
            </p:cNvPr>
            <p:cNvCxnSpPr>
              <a:cxnSpLocks/>
            </p:cNvCxnSpPr>
            <p:nvPr/>
          </p:nvCxnSpPr>
          <p:spPr>
            <a:xfrm>
              <a:off x="6007100" y="2959100"/>
              <a:ext cx="990600" cy="0"/>
            </a:xfrm>
            <a:prstGeom prst="line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</p:cxnSp>
        <p:cxnSp>
          <p:nvCxnSpPr>
            <p:cNvPr id="18" name="Conector recto 17">
              <a:extLst>
                <a:ext uri="{FF2B5EF4-FFF2-40B4-BE49-F238E27FC236}">
                  <a16:creationId xmlns:a16="http://schemas.microsoft.com/office/drawing/2014/main" id="{0CE6EBDE-8073-C449-AFCC-F58EB9E9F315}"/>
                </a:ext>
              </a:extLst>
            </p:cNvPr>
            <p:cNvCxnSpPr>
              <a:stCxn id="16" idx="1"/>
              <a:endCxn id="16" idx="5"/>
            </p:cNvCxnSpPr>
            <p:nvPr/>
          </p:nvCxnSpPr>
          <p:spPr>
            <a:xfrm>
              <a:off x="5619750" y="3538861"/>
              <a:ext cx="1765300" cy="0"/>
            </a:xfrm>
            <a:prstGeom prst="line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</p:cxnSp>
        <p:cxnSp>
          <p:nvCxnSpPr>
            <p:cNvPr id="19" name="Conector recto 18">
              <a:extLst>
                <a:ext uri="{FF2B5EF4-FFF2-40B4-BE49-F238E27FC236}">
                  <a16:creationId xmlns:a16="http://schemas.microsoft.com/office/drawing/2014/main" id="{13050CA0-1EF3-3047-BCC6-A7CD64C6D61F}"/>
                </a:ext>
              </a:extLst>
            </p:cNvPr>
            <p:cNvCxnSpPr>
              <a:cxnSpLocks/>
            </p:cNvCxnSpPr>
            <p:nvPr/>
          </p:nvCxnSpPr>
          <p:spPr>
            <a:xfrm>
              <a:off x="5156200" y="4216400"/>
              <a:ext cx="2692400" cy="0"/>
            </a:xfrm>
            <a:prstGeom prst="line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</p:cxnSp>
        <p:sp>
          <p:nvSpPr>
            <p:cNvPr id="20" name="CuadroTexto 19">
              <a:extLst>
                <a:ext uri="{FF2B5EF4-FFF2-40B4-BE49-F238E27FC236}">
                  <a16:creationId xmlns:a16="http://schemas.microsoft.com/office/drawing/2014/main" id="{5136FA4C-BFD6-3F4C-8DAA-52F3703EF215}"/>
                </a:ext>
              </a:extLst>
            </p:cNvPr>
            <p:cNvSpPr txBox="1"/>
            <p:nvPr/>
          </p:nvSpPr>
          <p:spPr>
            <a:xfrm>
              <a:off x="6096000" y="2490114"/>
              <a:ext cx="816429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C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ED7D31"/>
                  </a:solidFill>
                  <a:effectLst/>
                  <a:uLnTx/>
                  <a:uFillTx/>
                  <a:latin typeface="Calibri" panose="020F0502020204030204"/>
                </a:rPr>
                <a:t>Nivel 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C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ED7D31"/>
                  </a:solidFill>
                  <a:effectLst/>
                  <a:uLnTx/>
                  <a:uFillTx/>
                  <a:latin typeface="Calibri" panose="020F0502020204030204"/>
                </a:rPr>
                <a:t>Estratégico</a:t>
              </a:r>
            </a:p>
          </p:txBody>
        </p:sp>
        <p:sp>
          <p:nvSpPr>
            <p:cNvPr id="21" name="CuadroTexto 20">
              <a:extLst>
                <a:ext uri="{FF2B5EF4-FFF2-40B4-BE49-F238E27FC236}">
                  <a16:creationId xmlns:a16="http://schemas.microsoft.com/office/drawing/2014/main" id="{3E50B91E-D014-C240-A5E1-5FED70269FEA}"/>
                </a:ext>
              </a:extLst>
            </p:cNvPr>
            <p:cNvSpPr txBox="1"/>
            <p:nvPr/>
          </p:nvSpPr>
          <p:spPr>
            <a:xfrm>
              <a:off x="5979197" y="2954910"/>
              <a:ext cx="1046405" cy="5770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C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E7E6E6">
                      <a:lumMod val="90000"/>
                    </a:srgbClr>
                  </a:solidFill>
                  <a:effectLst/>
                  <a:uLnTx/>
                  <a:uFillTx/>
                  <a:latin typeface="Calibri" panose="020F0502020204030204"/>
                </a:rPr>
                <a:t>Nivel de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C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E7E6E6">
                      <a:lumMod val="90000"/>
                    </a:srgbClr>
                  </a:solidFill>
                  <a:effectLst/>
                  <a:uLnTx/>
                  <a:uFillTx/>
                  <a:latin typeface="Calibri" panose="020F0502020204030204"/>
                </a:rPr>
                <a:t>Gestión y Administración</a:t>
              </a:r>
            </a:p>
          </p:txBody>
        </p:sp>
        <p:sp>
          <p:nvSpPr>
            <p:cNvPr id="22" name="CuadroTexto 21">
              <a:extLst>
                <a:ext uri="{FF2B5EF4-FFF2-40B4-BE49-F238E27FC236}">
                  <a16:creationId xmlns:a16="http://schemas.microsoft.com/office/drawing/2014/main" id="{E675285C-0C04-7140-978E-206C4CB2C221}"/>
                </a:ext>
              </a:extLst>
            </p:cNvPr>
            <p:cNvSpPr txBox="1"/>
            <p:nvPr/>
          </p:nvSpPr>
          <p:spPr>
            <a:xfrm>
              <a:off x="5685126" y="3726364"/>
              <a:ext cx="1699924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C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E7E6E6">
                      <a:lumMod val="90000"/>
                    </a:srgbClr>
                  </a:solidFill>
                  <a:effectLst/>
                  <a:uLnTx/>
                  <a:uFillTx/>
                  <a:latin typeface="Calibri" panose="020F0502020204030204"/>
                </a:rPr>
                <a:t>Nivel de Conocimiento</a:t>
              </a:r>
            </a:p>
          </p:txBody>
        </p:sp>
        <p:sp>
          <p:nvSpPr>
            <p:cNvPr id="23" name="CuadroTexto 22">
              <a:extLst>
                <a:ext uri="{FF2B5EF4-FFF2-40B4-BE49-F238E27FC236}">
                  <a16:creationId xmlns:a16="http://schemas.microsoft.com/office/drawing/2014/main" id="{BCF32658-244F-054A-87A5-416F272AD4E7}"/>
                </a:ext>
              </a:extLst>
            </p:cNvPr>
            <p:cNvSpPr txBox="1"/>
            <p:nvPr/>
          </p:nvSpPr>
          <p:spPr>
            <a:xfrm>
              <a:off x="5685126" y="4430483"/>
              <a:ext cx="1699924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C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E7E6E6">
                      <a:lumMod val="90000"/>
                    </a:srgbClr>
                  </a:solidFill>
                  <a:effectLst/>
                  <a:uLnTx/>
                  <a:uFillTx/>
                  <a:latin typeface="Calibri" panose="020F0502020204030204"/>
                </a:rPr>
                <a:t>Nivel Operativo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8022944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83DAAC3-06A8-6D43-85C9-0BB2B41CAB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7549" y="2370956"/>
            <a:ext cx="7825051" cy="3877443"/>
          </a:xfrm>
        </p:spPr>
        <p:txBody>
          <a:bodyPr>
            <a:normAutofit lnSpcReduction="10000"/>
          </a:bodyPr>
          <a:lstStyle/>
          <a:p>
            <a:pPr algn="just"/>
            <a:r>
              <a:rPr lang="es-CL" sz="2800" dirty="0"/>
              <a:t>Las principales actividades que realizan este tipo de sistema en el </a:t>
            </a:r>
            <a:r>
              <a:rPr lang="es-CL" sz="2800" dirty="0">
                <a:solidFill>
                  <a:schemeClr val="accent4"/>
                </a:solidFill>
              </a:rPr>
              <a:t>nivel de Gestión y Administrativo</a:t>
            </a:r>
            <a:r>
              <a:rPr lang="es-CL" sz="2800" dirty="0">
                <a:solidFill>
                  <a:schemeClr val="tx2"/>
                </a:solidFill>
              </a:rPr>
              <a:t> </a:t>
            </a:r>
            <a:r>
              <a:rPr lang="es-CL" sz="2800" dirty="0"/>
              <a:t>son:</a:t>
            </a:r>
          </a:p>
          <a:p>
            <a:pPr lvl="1" algn="just"/>
            <a:r>
              <a:rPr lang="es-CL" sz="2800" dirty="0"/>
              <a:t>Reunen los datos de operación y los procesan</a:t>
            </a:r>
          </a:p>
          <a:p>
            <a:pPr lvl="1" algn="just"/>
            <a:r>
              <a:rPr lang="es-CL" sz="2800" dirty="0"/>
              <a:t>Permiten el control y monitoreo de la operación</a:t>
            </a:r>
          </a:p>
          <a:p>
            <a:pPr lvl="1" algn="just"/>
            <a:r>
              <a:rPr lang="es-CL" sz="2800" dirty="0"/>
              <a:t>Apoyan a la toma de decisiones a los Administradores de nivel Medio</a:t>
            </a:r>
          </a:p>
          <a:p>
            <a:pPr lvl="1" algn="just"/>
            <a:r>
              <a:rPr lang="es-CL" sz="2800" dirty="0"/>
              <a:t>Generan como salidas Informes períodicos.</a:t>
            </a: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E0B83258-3BA2-AD4E-8431-7CCBC5F55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753228"/>
            <a:ext cx="9410700" cy="1080938"/>
          </a:xfrm>
        </p:spPr>
        <p:txBody>
          <a:bodyPr/>
          <a:lstStyle/>
          <a:p>
            <a:r>
              <a:rPr lang="es-CL" dirty="0"/>
              <a:t>Actividades que apoyan los SI en el nivel de Gestión y Administrativo</a:t>
            </a:r>
          </a:p>
        </p:txBody>
      </p:sp>
      <p:grpSp>
        <p:nvGrpSpPr>
          <p:cNvPr id="6" name="Grupo 5">
            <a:extLst>
              <a:ext uri="{FF2B5EF4-FFF2-40B4-BE49-F238E27FC236}">
                <a16:creationId xmlns:a16="http://schemas.microsoft.com/office/drawing/2014/main" id="{0AB01BA9-3C8D-A443-844C-CD62AB4987F4}"/>
              </a:ext>
            </a:extLst>
          </p:cNvPr>
          <p:cNvGrpSpPr/>
          <p:nvPr/>
        </p:nvGrpSpPr>
        <p:grpSpPr>
          <a:xfrm>
            <a:off x="8397298" y="2973936"/>
            <a:ext cx="3530600" cy="2590800"/>
            <a:chOff x="4737100" y="2243461"/>
            <a:chExt cx="3530600" cy="2590800"/>
          </a:xfrm>
        </p:grpSpPr>
        <p:sp>
          <p:nvSpPr>
            <p:cNvPr id="7" name="Triángulo 6">
              <a:extLst>
                <a:ext uri="{FF2B5EF4-FFF2-40B4-BE49-F238E27FC236}">
                  <a16:creationId xmlns:a16="http://schemas.microsoft.com/office/drawing/2014/main" id="{6E833F38-E16A-B44A-A3DA-135AD36AFDB5}"/>
                </a:ext>
              </a:extLst>
            </p:cNvPr>
            <p:cNvSpPr/>
            <p:nvPr/>
          </p:nvSpPr>
          <p:spPr>
            <a:xfrm>
              <a:off x="4737100" y="2243461"/>
              <a:ext cx="3530600" cy="2590800"/>
            </a:xfrm>
            <a:prstGeom prst="triangle">
              <a:avLst/>
            </a:prstGeom>
            <a:solidFill>
              <a:srgbClr val="4472C4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CL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8" name="Conector recto 7">
              <a:extLst>
                <a:ext uri="{FF2B5EF4-FFF2-40B4-BE49-F238E27FC236}">
                  <a16:creationId xmlns:a16="http://schemas.microsoft.com/office/drawing/2014/main" id="{A48C1796-65A0-974F-9EB3-F69A00A5D8B0}"/>
                </a:ext>
              </a:extLst>
            </p:cNvPr>
            <p:cNvCxnSpPr>
              <a:cxnSpLocks/>
            </p:cNvCxnSpPr>
            <p:nvPr/>
          </p:nvCxnSpPr>
          <p:spPr>
            <a:xfrm>
              <a:off x="6007100" y="2959100"/>
              <a:ext cx="990600" cy="0"/>
            </a:xfrm>
            <a:prstGeom prst="line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</p:cxnSp>
        <p:cxnSp>
          <p:nvCxnSpPr>
            <p:cNvPr id="9" name="Conector recto 8">
              <a:extLst>
                <a:ext uri="{FF2B5EF4-FFF2-40B4-BE49-F238E27FC236}">
                  <a16:creationId xmlns:a16="http://schemas.microsoft.com/office/drawing/2014/main" id="{E7EEB1C5-009C-104E-99D8-F5135FA2AFB6}"/>
                </a:ext>
              </a:extLst>
            </p:cNvPr>
            <p:cNvCxnSpPr>
              <a:cxnSpLocks/>
              <a:stCxn id="7" idx="1"/>
              <a:endCxn id="7" idx="5"/>
            </p:cNvCxnSpPr>
            <p:nvPr/>
          </p:nvCxnSpPr>
          <p:spPr>
            <a:xfrm>
              <a:off x="5619750" y="3538861"/>
              <a:ext cx="1765300" cy="0"/>
            </a:xfrm>
            <a:prstGeom prst="line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</p:cxnSp>
        <p:cxnSp>
          <p:nvCxnSpPr>
            <p:cNvPr id="10" name="Conector recto 9">
              <a:extLst>
                <a:ext uri="{FF2B5EF4-FFF2-40B4-BE49-F238E27FC236}">
                  <a16:creationId xmlns:a16="http://schemas.microsoft.com/office/drawing/2014/main" id="{14C8B5E9-38B9-9748-BBDA-FDA7B7ABD86B}"/>
                </a:ext>
              </a:extLst>
            </p:cNvPr>
            <p:cNvCxnSpPr>
              <a:cxnSpLocks/>
            </p:cNvCxnSpPr>
            <p:nvPr/>
          </p:nvCxnSpPr>
          <p:spPr>
            <a:xfrm>
              <a:off x="5156200" y="4216400"/>
              <a:ext cx="2692400" cy="0"/>
            </a:xfrm>
            <a:prstGeom prst="line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</p:cxnSp>
        <p:sp>
          <p:nvSpPr>
            <p:cNvPr id="11" name="CuadroTexto 10">
              <a:extLst>
                <a:ext uri="{FF2B5EF4-FFF2-40B4-BE49-F238E27FC236}">
                  <a16:creationId xmlns:a16="http://schemas.microsoft.com/office/drawing/2014/main" id="{162486EA-0ADD-E846-A285-1470072C1341}"/>
                </a:ext>
              </a:extLst>
            </p:cNvPr>
            <p:cNvSpPr txBox="1"/>
            <p:nvPr/>
          </p:nvSpPr>
          <p:spPr>
            <a:xfrm>
              <a:off x="6096000" y="2490114"/>
              <a:ext cx="816429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C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E7E6E6">
                      <a:lumMod val="90000"/>
                    </a:srgbClr>
                  </a:solidFill>
                  <a:effectLst/>
                  <a:uLnTx/>
                  <a:uFillTx/>
                  <a:latin typeface="Calibri" panose="020F0502020204030204"/>
                </a:rPr>
                <a:t>Nivel 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C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E7E6E6">
                      <a:lumMod val="90000"/>
                    </a:srgbClr>
                  </a:solidFill>
                  <a:effectLst/>
                  <a:uLnTx/>
                  <a:uFillTx/>
                  <a:latin typeface="Calibri" panose="020F0502020204030204"/>
                </a:rPr>
                <a:t>Estratégico</a:t>
              </a:r>
            </a:p>
          </p:txBody>
        </p:sp>
        <p:sp>
          <p:nvSpPr>
            <p:cNvPr id="12" name="CuadroTexto 11">
              <a:extLst>
                <a:ext uri="{FF2B5EF4-FFF2-40B4-BE49-F238E27FC236}">
                  <a16:creationId xmlns:a16="http://schemas.microsoft.com/office/drawing/2014/main" id="{EF7F4331-4D6A-0B46-87F6-DAF0F128503A}"/>
                </a:ext>
              </a:extLst>
            </p:cNvPr>
            <p:cNvSpPr txBox="1"/>
            <p:nvPr/>
          </p:nvSpPr>
          <p:spPr>
            <a:xfrm>
              <a:off x="5979197" y="2954910"/>
              <a:ext cx="1046405" cy="5770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C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ED7D31"/>
                  </a:solidFill>
                  <a:effectLst/>
                  <a:uLnTx/>
                  <a:uFillTx/>
                  <a:latin typeface="Calibri" panose="020F0502020204030204"/>
                </a:rPr>
                <a:t>Nivel de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C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ED7D31"/>
                  </a:solidFill>
                  <a:effectLst/>
                  <a:uLnTx/>
                  <a:uFillTx/>
                  <a:latin typeface="Calibri" panose="020F0502020204030204"/>
                </a:rPr>
                <a:t>Gestión y Administración</a:t>
              </a:r>
            </a:p>
          </p:txBody>
        </p:sp>
        <p:sp>
          <p:nvSpPr>
            <p:cNvPr id="13" name="CuadroTexto 12">
              <a:extLst>
                <a:ext uri="{FF2B5EF4-FFF2-40B4-BE49-F238E27FC236}">
                  <a16:creationId xmlns:a16="http://schemas.microsoft.com/office/drawing/2014/main" id="{9EE20F07-CEEB-6A4C-83E1-2336652F679B}"/>
                </a:ext>
              </a:extLst>
            </p:cNvPr>
            <p:cNvSpPr txBox="1"/>
            <p:nvPr/>
          </p:nvSpPr>
          <p:spPr>
            <a:xfrm>
              <a:off x="5685126" y="3726364"/>
              <a:ext cx="1699924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C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E7E6E6">
                      <a:lumMod val="90000"/>
                    </a:srgbClr>
                  </a:solidFill>
                  <a:effectLst/>
                  <a:uLnTx/>
                  <a:uFillTx/>
                  <a:latin typeface="Calibri" panose="020F0502020204030204"/>
                </a:rPr>
                <a:t>Nivel de Conocimiento</a:t>
              </a:r>
            </a:p>
          </p:txBody>
        </p:sp>
        <p:sp>
          <p:nvSpPr>
            <p:cNvPr id="14" name="CuadroTexto 13">
              <a:extLst>
                <a:ext uri="{FF2B5EF4-FFF2-40B4-BE49-F238E27FC236}">
                  <a16:creationId xmlns:a16="http://schemas.microsoft.com/office/drawing/2014/main" id="{F15A7B51-B0C2-F340-BA4E-0F4DCBE1F97C}"/>
                </a:ext>
              </a:extLst>
            </p:cNvPr>
            <p:cNvSpPr txBox="1"/>
            <p:nvPr/>
          </p:nvSpPr>
          <p:spPr>
            <a:xfrm>
              <a:off x="5685126" y="4430483"/>
              <a:ext cx="1699924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C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E7E6E6">
                      <a:lumMod val="90000"/>
                    </a:srgbClr>
                  </a:solidFill>
                  <a:effectLst/>
                  <a:uLnTx/>
                  <a:uFillTx/>
                  <a:latin typeface="Calibri" panose="020F0502020204030204"/>
                </a:rPr>
                <a:t>Nivel Operativo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1370645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A375840-4325-D745-B5C8-436B4BA954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3921" y="2461182"/>
            <a:ext cx="7422279" cy="3965017"/>
          </a:xfrm>
        </p:spPr>
        <p:txBody>
          <a:bodyPr>
            <a:normAutofit/>
          </a:bodyPr>
          <a:lstStyle/>
          <a:p>
            <a:pPr algn="just"/>
            <a:r>
              <a:rPr lang="es-CL" sz="3200" dirty="0"/>
              <a:t>En </a:t>
            </a:r>
            <a:r>
              <a:rPr lang="es-CL" sz="3200" dirty="0">
                <a:solidFill>
                  <a:schemeClr val="accent4"/>
                </a:solidFill>
              </a:rPr>
              <a:t>Nivel de Conocimiento</a:t>
            </a:r>
            <a:r>
              <a:rPr lang="es-CL" sz="3200" dirty="0"/>
              <a:t>, los SI realizan principalmente las siguientes actividades:</a:t>
            </a:r>
          </a:p>
          <a:p>
            <a:pPr lvl="1" algn="just">
              <a:spcBef>
                <a:spcPct val="50000"/>
              </a:spcBef>
              <a:buFontTx/>
              <a:buChar char="•"/>
              <a:defRPr/>
            </a:pPr>
            <a:r>
              <a:rPr lang="es-PE" altLang="x-none" sz="2800" dirty="0"/>
              <a:t>Ayudan descubrir, organizar e integrar conocimientos nuevos al negocio</a:t>
            </a:r>
          </a:p>
          <a:p>
            <a:pPr lvl="1" algn="just">
              <a:spcBef>
                <a:spcPct val="50000"/>
              </a:spcBef>
              <a:buFontTx/>
              <a:buChar char="•"/>
              <a:defRPr/>
            </a:pPr>
            <a:r>
              <a:rPr lang="es-PE" altLang="x-none" sz="2800" dirty="0"/>
              <a:t>Controlan el Flujo de documentos y organización y control de operaciones.</a:t>
            </a:r>
          </a:p>
          <a:p>
            <a:pPr marL="0" indent="0">
              <a:buNone/>
            </a:pPr>
            <a:endParaRPr lang="es-CL" dirty="0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9217E787-2710-2541-91EC-E734437B11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800" y="783834"/>
            <a:ext cx="9258300" cy="1080938"/>
          </a:xfrm>
        </p:spPr>
        <p:txBody>
          <a:bodyPr/>
          <a:lstStyle/>
          <a:p>
            <a:r>
              <a:rPr lang="es-CL" dirty="0"/>
              <a:t>Actividades que apoyan los SI en el nivel de Conocimiento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05D0662A-5E28-8B48-A3EC-1DFBDBA7A8D4}"/>
              </a:ext>
            </a:extLst>
          </p:cNvPr>
          <p:cNvGrpSpPr/>
          <p:nvPr/>
        </p:nvGrpSpPr>
        <p:grpSpPr>
          <a:xfrm>
            <a:off x="8400926" y="3003967"/>
            <a:ext cx="3530600" cy="2590800"/>
            <a:chOff x="4737100" y="2243461"/>
            <a:chExt cx="3530600" cy="2590800"/>
          </a:xfrm>
        </p:grpSpPr>
        <p:sp>
          <p:nvSpPr>
            <p:cNvPr id="16" name="Triángulo 15">
              <a:extLst>
                <a:ext uri="{FF2B5EF4-FFF2-40B4-BE49-F238E27FC236}">
                  <a16:creationId xmlns:a16="http://schemas.microsoft.com/office/drawing/2014/main" id="{BD980446-B357-EF48-9041-9B5FC5A37BC0}"/>
                </a:ext>
              </a:extLst>
            </p:cNvPr>
            <p:cNvSpPr/>
            <p:nvPr/>
          </p:nvSpPr>
          <p:spPr>
            <a:xfrm>
              <a:off x="4737100" y="2243461"/>
              <a:ext cx="3530600" cy="2590800"/>
            </a:xfrm>
            <a:prstGeom prst="triangle">
              <a:avLst/>
            </a:prstGeom>
            <a:solidFill>
              <a:srgbClr val="4472C4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CL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7" name="Conector recto 16">
              <a:extLst>
                <a:ext uri="{FF2B5EF4-FFF2-40B4-BE49-F238E27FC236}">
                  <a16:creationId xmlns:a16="http://schemas.microsoft.com/office/drawing/2014/main" id="{C3F2FCA6-37C2-3B4C-9559-BF45E4D8855F}"/>
                </a:ext>
              </a:extLst>
            </p:cNvPr>
            <p:cNvCxnSpPr>
              <a:cxnSpLocks/>
            </p:cNvCxnSpPr>
            <p:nvPr/>
          </p:nvCxnSpPr>
          <p:spPr>
            <a:xfrm>
              <a:off x="6007100" y="2959100"/>
              <a:ext cx="990600" cy="0"/>
            </a:xfrm>
            <a:prstGeom prst="line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</p:cxnSp>
        <p:cxnSp>
          <p:nvCxnSpPr>
            <p:cNvPr id="18" name="Conector recto 17">
              <a:extLst>
                <a:ext uri="{FF2B5EF4-FFF2-40B4-BE49-F238E27FC236}">
                  <a16:creationId xmlns:a16="http://schemas.microsoft.com/office/drawing/2014/main" id="{083E3E50-AF8E-FB46-9338-A75F68D67464}"/>
                </a:ext>
              </a:extLst>
            </p:cNvPr>
            <p:cNvCxnSpPr>
              <a:stCxn id="16" idx="1"/>
              <a:endCxn id="16" idx="5"/>
            </p:cNvCxnSpPr>
            <p:nvPr/>
          </p:nvCxnSpPr>
          <p:spPr>
            <a:xfrm>
              <a:off x="5619750" y="3538861"/>
              <a:ext cx="1765300" cy="0"/>
            </a:xfrm>
            <a:prstGeom prst="line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</p:cxnSp>
        <p:cxnSp>
          <p:nvCxnSpPr>
            <p:cNvPr id="19" name="Conector recto 18">
              <a:extLst>
                <a:ext uri="{FF2B5EF4-FFF2-40B4-BE49-F238E27FC236}">
                  <a16:creationId xmlns:a16="http://schemas.microsoft.com/office/drawing/2014/main" id="{03425700-2766-1C4F-A039-D35B8FF9359D}"/>
                </a:ext>
              </a:extLst>
            </p:cNvPr>
            <p:cNvCxnSpPr>
              <a:cxnSpLocks/>
            </p:cNvCxnSpPr>
            <p:nvPr/>
          </p:nvCxnSpPr>
          <p:spPr>
            <a:xfrm>
              <a:off x="5156200" y="4216400"/>
              <a:ext cx="2692400" cy="0"/>
            </a:xfrm>
            <a:prstGeom prst="line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</p:cxnSp>
        <p:sp>
          <p:nvSpPr>
            <p:cNvPr id="20" name="CuadroTexto 19">
              <a:extLst>
                <a:ext uri="{FF2B5EF4-FFF2-40B4-BE49-F238E27FC236}">
                  <a16:creationId xmlns:a16="http://schemas.microsoft.com/office/drawing/2014/main" id="{0CB0E69C-64F1-7D4E-B84C-F6F4822F5EDD}"/>
                </a:ext>
              </a:extLst>
            </p:cNvPr>
            <p:cNvSpPr txBox="1"/>
            <p:nvPr/>
          </p:nvSpPr>
          <p:spPr>
            <a:xfrm>
              <a:off x="6096000" y="2490114"/>
              <a:ext cx="816429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C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E7E6E6">
                      <a:lumMod val="90000"/>
                    </a:srgbClr>
                  </a:solidFill>
                  <a:effectLst/>
                  <a:uLnTx/>
                  <a:uFillTx/>
                  <a:latin typeface="Calibri" panose="020F0502020204030204"/>
                </a:rPr>
                <a:t>Nivel 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C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E7E6E6">
                      <a:lumMod val="90000"/>
                    </a:srgbClr>
                  </a:solidFill>
                  <a:effectLst/>
                  <a:uLnTx/>
                  <a:uFillTx/>
                  <a:latin typeface="Calibri" panose="020F0502020204030204"/>
                </a:rPr>
                <a:t>Estratégico</a:t>
              </a:r>
            </a:p>
          </p:txBody>
        </p:sp>
        <p:sp>
          <p:nvSpPr>
            <p:cNvPr id="21" name="CuadroTexto 20">
              <a:extLst>
                <a:ext uri="{FF2B5EF4-FFF2-40B4-BE49-F238E27FC236}">
                  <a16:creationId xmlns:a16="http://schemas.microsoft.com/office/drawing/2014/main" id="{DFD8E3BE-EF7F-0E4A-A1E9-B55A0CCDACA6}"/>
                </a:ext>
              </a:extLst>
            </p:cNvPr>
            <p:cNvSpPr txBox="1"/>
            <p:nvPr/>
          </p:nvSpPr>
          <p:spPr>
            <a:xfrm>
              <a:off x="5979197" y="2954910"/>
              <a:ext cx="1046405" cy="5770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C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E7E6E6">
                      <a:lumMod val="90000"/>
                    </a:srgbClr>
                  </a:solidFill>
                  <a:effectLst/>
                  <a:uLnTx/>
                  <a:uFillTx/>
                  <a:latin typeface="Calibri" panose="020F0502020204030204"/>
                </a:rPr>
                <a:t>Nivel de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C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E7E6E6">
                      <a:lumMod val="90000"/>
                    </a:srgbClr>
                  </a:solidFill>
                  <a:effectLst/>
                  <a:uLnTx/>
                  <a:uFillTx/>
                  <a:latin typeface="Calibri" panose="020F0502020204030204"/>
                </a:rPr>
                <a:t>Gestión y Administración</a:t>
              </a:r>
            </a:p>
          </p:txBody>
        </p:sp>
        <p:sp>
          <p:nvSpPr>
            <p:cNvPr id="22" name="CuadroTexto 21">
              <a:extLst>
                <a:ext uri="{FF2B5EF4-FFF2-40B4-BE49-F238E27FC236}">
                  <a16:creationId xmlns:a16="http://schemas.microsoft.com/office/drawing/2014/main" id="{BD3C6E13-80A0-8C47-9376-7954D561F0E1}"/>
                </a:ext>
              </a:extLst>
            </p:cNvPr>
            <p:cNvSpPr txBox="1"/>
            <p:nvPr/>
          </p:nvSpPr>
          <p:spPr>
            <a:xfrm>
              <a:off x="5685126" y="3726364"/>
              <a:ext cx="1699924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C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ED7D31"/>
                  </a:solidFill>
                  <a:effectLst/>
                  <a:uLnTx/>
                  <a:uFillTx/>
                  <a:latin typeface="Calibri" panose="020F0502020204030204"/>
                </a:rPr>
                <a:t>Nivel de Conocimiento</a:t>
              </a:r>
            </a:p>
          </p:txBody>
        </p:sp>
        <p:sp>
          <p:nvSpPr>
            <p:cNvPr id="23" name="CuadroTexto 22">
              <a:extLst>
                <a:ext uri="{FF2B5EF4-FFF2-40B4-BE49-F238E27FC236}">
                  <a16:creationId xmlns:a16="http://schemas.microsoft.com/office/drawing/2014/main" id="{273E9E88-F074-194C-B4E8-64ACF925A61E}"/>
                </a:ext>
              </a:extLst>
            </p:cNvPr>
            <p:cNvSpPr txBox="1"/>
            <p:nvPr/>
          </p:nvSpPr>
          <p:spPr>
            <a:xfrm>
              <a:off x="5685126" y="4430483"/>
              <a:ext cx="1699924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C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E7E6E6">
                      <a:lumMod val="90000"/>
                    </a:srgbClr>
                  </a:solidFill>
                  <a:effectLst/>
                  <a:uLnTx/>
                  <a:uFillTx/>
                  <a:latin typeface="Calibri" panose="020F0502020204030204"/>
                </a:rPr>
                <a:t>Nivel Operativo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8423368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Berlí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erlí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í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7DC10E3-4FF5-456B-A359-A0F378C1E5FB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{CACBD0D8-5BA0-5546-8B9F-77666C554FC5}tf10001057</Template>
  <TotalTime>3866</TotalTime>
  <Words>930</Words>
  <Application>Microsoft Macintosh PowerPoint</Application>
  <PresentationFormat>Panorámica</PresentationFormat>
  <Paragraphs>154</Paragraphs>
  <Slides>14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23" baseType="lpstr">
      <vt:lpstr>Arial</vt:lpstr>
      <vt:lpstr>Bradley Hand</vt:lpstr>
      <vt:lpstr>Calibri</vt:lpstr>
      <vt:lpstr>Open Sans</vt:lpstr>
      <vt:lpstr>Tahoma</vt:lpstr>
      <vt:lpstr>Times New Roman</vt:lpstr>
      <vt:lpstr>Trebuchet MS</vt:lpstr>
      <vt:lpstr>var(--h3_typography-font-family)</vt:lpstr>
      <vt:lpstr>Berlín</vt:lpstr>
      <vt:lpstr>SISTEMAS DE INFORMACIÓN</vt:lpstr>
      <vt:lpstr>Sistemas de Información en la empresa (introducción)</vt:lpstr>
      <vt:lpstr>Diferencia entre Empresa y Organización</vt:lpstr>
      <vt:lpstr>Clasificación de la Decisiones</vt:lpstr>
      <vt:lpstr>Actividades que apoyan los SI en la Pirámide</vt:lpstr>
      <vt:lpstr>Tipos de Sistemas de Información</vt:lpstr>
      <vt:lpstr>Actividades que apoyan los SI en el nivel Estratégico</vt:lpstr>
      <vt:lpstr>Actividades que apoyan los SI en el nivel de Gestión y Administrativo</vt:lpstr>
      <vt:lpstr>Actividades que apoyan los SI en el nivel de Conocimiento</vt:lpstr>
      <vt:lpstr>Actividades que apoyan los SI en el nivel Operativo</vt:lpstr>
      <vt:lpstr>Presentación de PowerPoint</vt:lpstr>
      <vt:lpstr>Ejemplo de la Cobertura de un SI en la Organización</vt:lpstr>
      <vt:lpstr>Presentación de PowerPoint</vt:lpstr>
      <vt:lpstr>FIN DE LA CLASE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SISTEMAS DE INFORMACIÓN</dc:title>
  <dc:creator>Manuel Monasterio</dc:creator>
  <cp:lastModifiedBy>Microsoft Office User</cp:lastModifiedBy>
  <cp:revision>131</cp:revision>
  <dcterms:created xsi:type="dcterms:W3CDTF">2019-10-06T02:05:09Z</dcterms:created>
  <dcterms:modified xsi:type="dcterms:W3CDTF">2023-05-23T14:57:52Z</dcterms:modified>
</cp:coreProperties>
</file>

<file path=docProps/thumbnail.jpeg>
</file>